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nva Sans" panose="020B0604020202020204" charset="0"/>
      <p:regular r:id="rId29"/>
    </p:embeddedFont>
    <p:embeddedFont>
      <p:font typeface="Canva Sans Bold" panose="020B0604020202020204" charset="0"/>
      <p:regular r:id="rId30"/>
    </p:embeddedFont>
    <p:embeddedFont>
      <p:font typeface="Horizon" panose="020B0604020202020204" charset="0"/>
      <p:regular r:id="rId31"/>
    </p:embeddedFont>
    <p:embeddedFont>
      <p:font typeface="Poppins Light" panose="00000400000000000000" pitchFamily="2" charset="0"/>
      <p:regular r:id="rId32"/>
    </p:embeddedFont>
    <p:embeddedFont>
      <p:font typeface="Poppins Light Bold" panose="020B0604020202020204" charset="0"/>
      <p:regular r:id="rId33"/>
    </p:embeddedFont>
    <p:embeddedFont>
      <p:font typeface="Poppins Medium" panose="00000600000000000000" pitchFamily="2" charset="0"/>
      <p:regular r:id="rId34"/>
    </p:embeddedFont>
    <p:embeddedFont>
      <p:font typeface="Poppins Medium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8.png"/><Relationship Id="rId3" Type="http://schemas.openxmlformats.org/officeDocument/2006/relationships/image" Target="../media/image26.svg"/><Relationship Id="rId7" Type="http://schemas.openxmlformats.org/officeDocument/2006/relationships/image" Target="../media/image10.svg"/><Relationship Id="rId12"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0.png"/><Relationship Id="rId3" Type="http://schemas.openxmlformats.org/officeDocument/2006/relationships/image" Target="../media/image26.svg"/><Relationship Id="rId7" Type="http://schemas.openxmlformats.org/officeDocument/2006/relationships/image" Target="../media/image10.svg"/><Relationship Id="rId12"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31.png"/><Relationship Id="rId3" Type="http://schemas.openxmlformats.org/officeDocument/2006/relationships/image" Target="../media/image12.png"/><Relationship Id="rId7" Type="http://schemas.openxmlformats.org/officeDocument/2006/relationships/image" Target="../media/image1.png"/><Relationship Id="rId12"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8.png"/><Relationship Id="rId5" Type="http://schemas.openxmlformats.org/officeDocument/2006/relationships/image" Target="../media/image5.png"/><Relationship Id="rId15" Type="http://schemas.openxmlformats.org/officeDocument/2006/relationships/hyperlink" Target="https://colab.research.google.com/drive/1FqI6cvSH3jr1d3d1eVG0gPsQDJBmY2jB#scrollTo=JQzZvgfvxuiX" TargetMode="External"/><Relationship Id="rId10" Type="http://schemas.openxmlformats.org/officeDocument/2006/relationships/image" Target="../media/image10.svg"/><Relationship Id="rId4" Type="http://schemas.openxmlformats.org/officeDocument/2006/relationships/image" Target="../media/image13.svg"/><Relationship Id="rId9" Type="http://schemas.openxmlformats.org/officeDocument/2006/relationships/image" Target="../media/image9.png"/><Relationship Id="rId14"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3.jpeg"/><Relationship Id="rId3" Type="http://schemas.openxmlformats.org/officeDocument/2006/relationships/slideLayout" Target="../slideLayouts/slideLayout7.xml"/><Relationship Id="rId7" Type="http://schemas.openxmlformats.org/officeDocument/2006/relationships/image" Target="../media/image5.png"/><Relationship Id="rId12" Type="http://schemas.openxmlformats.org/officeDocument/2006/relationships/image" Target="../media/image1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2.svg"/><Relationship Id="rId4" Type="http://schemas.openxmlformats.org/officeDocument/2006/relationships/image" Target="../media/image11.png"/><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34.png"/><Relationship Id="rId5" Type="http://schemas.openxmlformats.org/officeDocument/2006/relationships/image" Target="../media/image5.png"/><Relationship Id="rId10" Type="http://schemas.openxmlformats.org/officeDocument/2006/relationships/image" Target="../media/image13.svg"/><Relationship Id="rId4" Type="http://schemas.openxmlformats.org/officeDocument/2006/relationships/image" Target="../media/image10.sv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35.png"/><Relationship Id="rId3" Type="http://schemas.openxmlformats.org/officeDocument/2006/relationships/image" Target="../media/image12.png"/><Relationship Id="rId7" Type="http://schemas.openxmlformats.org/officeDocument/2006/relationships/image" Target="../media/image1.png"/><Relationship Id="rId12"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13.svg"/><Relationship Id="rId9" Type="http://schemas.openxmlformats.org/officeDocument/2006/relationships/image" Target="../media/image9.png"/><Relationship Id="rId14" Type="http://schemas.openxmlformats.org/officeDocument/2006/relationships/hyperlink" Target="https://colab.research.google.com/drive/1FqI6cvSH3jr1d3d1eVG0gPsQDJBmY2jB#scrollTo=ScewiiEfz2B-&amp;line=1&amp;uniqifier=1"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36.png"/><Relationship Id="rId5" Type="http://schemas.openxmlformats.org/officeDocument/2006/relationships/image" Target="../media/image5.png"/><Relationship Id="rId10" Type="http://schemas.openxmlformats.org/officeDocument/2006/relationships/image" Target="../media/image13.svg"/><Relationship Id="rId4" Type="http://schemas.openxmlformats.org/officeDocument/2006/relationships/image" Target="../media/image10.sv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8.png"/><Relationship Id="rId5" Type="http://schemas.openxmlformats.org/officeDocument/2006/relationships/image" Target="../media/image8.sv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10" Type="http://schemas.openxmlformats.org/officeDocument/2006/relationships/image" Target="../media/image39.png"/><Relationship Id="rId4" Type="http://schemas.openxmlformats.org/officeDocument/2006/relationships/image" Target="../media/image7.png"/><Relationship Id="rId9" Type="http://schemas.openxmlformats.org/officeDocument/2006/relationships/image" Target="../media/image10.svg"/></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40.png"/><Relationship Id="rId5" Type="http://schemas.openxmlformats.org/officeDocument/2006/relationships/image" Target="../media/image1.png"/><Relationship Id="rId10" Type="http://schemas.openxmlformats.org/officeDocument/2006/relationships/image" Target="../media/image13.svg"/><Relationship Id="rId4" Type="http://schemas.openxmlformats.org/officeDocument/2006/relationships/image" Target="../media/image6.sv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sv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svg"/><Relationship Id="rId7" Type="http://schemas.openxmlformats.org/officeDocument/2006/relationships/image" Target="../media/image2.svg"/><Relationship Id="rId12"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8.svg"/><Relationship Id="rId5" Type="http://schemas.openxmlformats.org/officeDocument/2006/relationships/image" Target="../media/image19.sv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1.png"/><Relationship Id="rId12"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13.svg"/><Relationship Id="rId9" Type="http://schemas.openxmlformats.org/officeDocument/2006/relationships/image" Target="../media/image9.png"/><Relationship Id="rId14" Type="http://schemas.openxmlformats.org/officeDocument/2006/relationships/hyperlink" Target="https://colab.research.google.com/drive/1FqI6cvSH3jr1d3d1eVG0gPsQDJBmY2jB#scrollTo=sCuAgjQH9Wtq&amp;line=1&amp;uniqifier=1"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2.sv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7.png"/><Relationship Id="rId4" Type="http://schemas.openxmlformats.org/officeDocument/2006/relationships/image" Target="../media/image2.sv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9.png"/><Relationship Id="rId4" Type="http://schemas.openxmlformats.org/officeDocument/2006/relationships/image" Target="../media/image2.sv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2.sv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work2jash/predicting-ipl-match-outcomes-a-data-science-approach-20468e744603" TargetMode="External"/><Relationship Id="rId2" Type="http://schemas.openxmlformats.org/officeDocument/2006/relationships/hyperlink" Target="https://medium.com/@avani.rao/predicting-ipl-match-outcomes-a-data-science-perspective-0225fed5543d"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2.svg"/><Relationship Id="rId4" Type="http://schemas.openxmlformats.org/officeDocument/2006/relationships/image" Target="../media/image19.sv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hyperlink" Target="https://colab.research.google.com/drive/1FqI6cvSH3jr1d3d1eVG0gPsQDJBmY2jB#scrollTo=01bjtDwDvxlt"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png"/><Relationship Id="rId7" Type="http://schemas.openxmlformats.org/officeDocument/2006/relationships/image" Target="../media/image1.png"/><Relationship Id="rId12"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hyperlink" Target="https://colab.research.google.com/drive/1FqI6cvSH3jr1d3d1eVG0gPsQDJBmY2jB#scrollTo=hyB-PJwmwr5X" TargetMode="External"/><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13.sv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C4C"/>
        </a:solidFill>
        <a:effectLst/>
      </p:bgPr>
    </p:bg>
    <p:spTree>
      <p:nvGrpSpPr>
        <p:cNvPr id="1" name=""/>
        <p:cNvGrpSpPr/>
        <p:nvPr/>
      </p:nvGrpSpPr>
      <p:grpSpPr>
        <a:xfrm>
          <a:off x="0" y="0"/>
          <a:ext cx="0" cy="0"/>
          <a:chOff x="0" y="0"/>
          <a:chExt cx="0" cy="0"/>
        </a:xfrm>
      </p:grpSpPr>
      <p:sp>
        <p:nvSpPr>
          <p:cNvPr id="2" name="Freeform 2"/>
          <p:cNvSpPr/>
          <p:nvPr/>
        </p:nvSpPr>
        <p:spPr>
          <a:xfrm rot="-2575795" flipV="1">
            <a:off x="14995541" y="8280477"/>
            <a:ext cx="3203844" cy="1607747"/>
          </a:xfrm>
          <a:custGeom>
            <a:avLst/>
            <a:gdLst/>
            <a:ahLst/>
            <a:cxnLst/>
            <a:rect l="l" t="t" r="r" b="b"/>
            <a:pathLst>
              <a:path w="3203844" h="1607747">
                <a:moveTo>
                  <a:pt x="0" y="1607748"/>
                </a:moveTo>
                <a:lnTo>
                  <a:pt x="3203844" y="1607748"/>
                </a:lnTo>
                <a:lnTo>
                  <a:pt x="3203844" y="0"/>
                </a:lnTo>
                <a:lnTo>
                  <a:pt x="0" y="0"/>
                </a:lnTo>
                <a:lnTo>
                  <a:pt x="0" y="160774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575795" flipV="1">
            <a:off x="951213" y="1590094"/>
            <a:ext cx="3203844" cy="1607747"/>
          </a:xfrm>
          <a:custGeom>
            <a:avLst/>
            <a:gdLst/>
            <a:ahLst/>
            <a:cxnLst/>
            <a:rect l="l" t="t" r="r" b="b"/>
            <a:pathLst>
              <a:path w="3203844" h="1607747">
                <a:moveTo>
                  <a:pt x="0" y="1607747"/>
                </a:moveTo>
                <a:lnTo>
                  <a:pt x="3203844" y="1607747"/>
                </a:lnTo>
                <a:lnTo>
                  <a:pt x="3203844" y="0"/>
                </a:lnTo>
                <a:lnTo>
                  <a:pt x="0" y="0"/>
                </a:lnTo>
                <a:lnTo>
                  <a:pt x="0" y="1607747"/>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295899" y="-704601"/>
            <a:ext cx="11696203" cy="11696203"/>
            <a:chOff x="0" y="0"/>
            <a:chExt cx="15594937" cy="15594937"/>
          </a:xfrm>
        </p:grpSpPr>
        <p:grpSp>
          <p:nvGrpSpPr>
            <p:cNvPr id="5" name="Group 5"/>
            <p:cNvGrpSpPr/>
            <p:nvPr/>
          </p:nvGrpSpPr>
          <p:grpSpPr>
            <a:xfrm>
              <a:off x="0" y="0"/>
              <a:ext cx="15594937" cy="1559493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7" name="Group 7"/>
            <p:cNvGrpSpPr/>
            <p:nvPr/>
          </p:nvGrpSpPr>
          <p:grpSpPr>
            <a:xfrm>
              <a:off x="1267885" y="1241287"/>
              <a:ext cx="13059166" cy="1305916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9" name="Freeform 9"/>
          <p:cNvSpPr/>
          <p:nvPr/>
        </p:nvSpPr>
        <p:spPr>
          <a:xfrm rot="-5400000">
            <a:off x="12648382" y="661623"/>
            <a:ext cx="3445639" cy="3445639"/>
          </a:xfrm>
          <a:custGeom>
            <a:avLst/>
            <a:gdLst/>
            <a:ahLst/>
            <a:cxnLst/>
            <a:rect l="l" t="t" r="r" b="b"/>
            <a:pathLst>
              <a:path w="3445639" h="3445639">
                <a:moveTo>
                  <a:pt x="0" y="0"/>
                </a:moveTo>
                <a:lnTo>
                  <a:pt x="3445638" y="0"/>
                </a:lnTo>
                <a:lnTo>
                  <a:pt x="3445638" y="3445639"/>
                </a:lnTo>
                <a:lnTo>
                  <a:pt x="0" y="3445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a:off x="2127243" y="5924344"/>
            <a:ext cx="3333956" cy="3333956"/>
          </a:xfrm>
          <a:custGeom>
            <a:avLst/>
            <a:gdLst/>
            <a:ahLst/>
            <a:cxnLst/>
            <a:rect l="l" t="t" r="r" b="b"/>
            <a:pathLst>
              <a:path w="3333956" h="3333956">
                <a:moveTo>
                  <a:pt x="0" y="0"/>
                </a:moveTo>
                <a:lnTo>
                  <a:pt x="3333956" y="0"/>
                </a:lnTo>
                <a:lnTo>
                  <a:pt x="3333956" y="3333956"/>
                </a:lnTo>
                <a:lnTo>
                  <a:pt x="0" y="3333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512356" y="7778911"/>
            <a:ext cx="4148921" cy="4082605"/>
            <a:chOff x="0" y="0"/>
            <a:chExt cx="5531895" cy="5443474"/>
          </a:xfrm>
        </p:grpSpPr>
        <p:sp>
          <p:nvSpPr>
            <p:cNvPr id="12" name="Freeform 12"/>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5" name="Group 15"/>
          <p:cNvGrpSpPr/>
          <p:nvPr/>
        </p:nvGrpSpPr>
        <p:grpSpPr>
          <a:xfrm rot="-10800000">
            <a:off x="15098573" y="-1012603"/>
            <a:ext cx="4148921" cy="4082605"/>
            <a:chOff x="0" y="0"/>
            <a:chExt cx="5531895" cy="5443474"/>
          </a:xfrm>
        </p:grpSpPr>
        <p:sp>
          <p:nvSpPr>
            <p:cNvPr id="16" name="Freeform 16"/>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9" name="Freeform 19"/>
          <p:cNvSpPr/>
          <p:nvPr/>
        </p:nvSpPr>
        <p:spPr>
          <a:xfrm rot="-2575092">
            <a:off x="-1866901" y="4459739"/>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rot="-2575092">
            <a:off x="14670461" y="6728491"/>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rot="-2575092">
            <a:off x="600588" y="9854516"/>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rot="-2575092">
            <a:off x="13346787" y="377134"/>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3" name="Group 23"/>
          <p:cNvGrpSpPr/>
          <p:nvPr/>
        </p:nvGrpSpPr>
        <p:grpSpPr>
          <a:xfrm>
            <a:off x="3189427" y="2883895"/>
            <a:ext cx="11909146" cy="4519209"/>
            <a:chOff x="0" y="0"/>
            <a:chExt cx="15878861" cy="6025613"/>
          </a:xfrm>
        </p:grpSpPr>
        <p:sp>
          <p:nvSpPr>
            <p:cNvPr id="24" name="TextBox 24"/>
            <p:cNvSpPr txBox="1"/>
            <p:nvPr/>
          </p:nvSpPr>
          <p:spPr>
            <a:xfrm>
              <a:off x="0" y="1203008"/>
              <a:ext cx="15878861" cy="3853749"/>
            </a:xfrm>
            <a:prstGeom prst="rect">
              <a:avLst/>
            </a:prstGeom>
          </p:spPr>
          <p:txBody>
            <a:bodyPr lIns="0" tIns="0" rIns="0" bIns="0" rtlCol="0" anchor="t">
              <a:spAutoFit/>
            </a:bodyPr>
            <a:lstStyle/>
            <a:p>
              <a:pPr algn="ctr">
                <a:lnSpc>
                  <a:spcPts val="7200"/>
                </a:lnSpc>
              </a:pPr>
              <a:r>
                <a:rPr lang="en-US" sz="7200" b="1">
                  <a:solidFill>
                    <a:srgbClr val="FFFFFF"/>
                  </a:solidFill>
                  <a:latin typeface="Horizon"/>
                  <a:ea typeface="Horizon"/>
                  <a:cs typeface="Horizon"/>
                  <a:sym typeface="Horizon"/>
                </a:rPr>
                <a:t>PREDICTING IPL MATCH OUTCOMES</a:t>
              </a:r>
            </a:p>
          </p:txBody>
        </p:sp>
        <p:sp>
          <p:nvSpPr>
            <p:cNvPr id="25" name="TextBox 25"/>
            <p:cNvSpPr txBox="1"/>
            <p:nvPr/>
          </p:nvSpPr>
          <p:spPr>
            <a:xfrm>
              <a:off x="2299092" y="5441551"/>
              <a:ext cx="11280678" cy="584062"/>
            </a:xfrm>
            <a:prstGeom prst="rect">
              <a:avLst/>
            </a:prstGeom>
          </p:spPr>
          <p:txBody>
            <a:bodyPr lIns="0" tIns="0" rIns="0" bIns="0" rtlCol="0" anchor="t">
              <a:spAutoFit/>
            </a:bodyPr>
            <a:lstStyle/>
            <a:p>
              <a:pPr algn="ctr">
                <a:lnSpc>
                  <a:spcPts val="3640"/>
                </a:lnSpc>
              </a:pPr>
              <a:r>
                <a:rPr lang="en-US" sz="2800" spc="112">
                  <a:solidFill>
                    <a:srgbClr val="FFFFFF"/>
                  </a:solidFill>
                  <a:latin typeface="Poppins Light Bold"/>
                  <a:ea typeface="Poppins Light Bold"/>
                  <a:cs typeface="Poppins Light Bold"/>
                  <a:sym typeface="Poppins Light Bold"/>
                </a:rPr>
                <a:t>A Data Science Approach</a:t>
              </a:r>
            </a:p>
          </p:txBody>
        </p:sp>
        <p:sp>
          <p:nvSpPr>
            <p:cNvPr id="26" name="TextBox 26"/>
            <p:cNvSpPr txBox="1"/>
            <p:nvPr/>
          </p:nvSpPr>
          <p:spPr>
            <a:xfrm>
              <a:off x="2299092" y="-28575"/>
              <a:ext cx="11280678" cy="584062"/>
            </a:xfrm>
            <a:prstGeom prst="rect">
              <a:avLst/>
            </a:prstGeom>
          </p:spPr>
          <p:txBody>
            <a:bodyPr lIns="0" tIns="0" rIns="0" bIns="0" rtlCol="0" anchor="t">
              <a:spAutoFit/>
            </a:bodyPr>
            <a:lstStyle/>
            <a:p>
              <a:pPr marL="0" lvl="0" indent="0" algn="ctr">
                <a:lnSpc>
                  <a:spcPts val="3640"/>
                </a:lnSpc>
                <a:spcBef>
                  <a:spcPct val="0"/>
                </a:spcBef>
              </a:pPr>
              <a:r>
                <a:rPr lang="en-US" sz="2800">
                  <a:solidFill>
                    <a:srgbClr val="FFFFFF"/>
                  </a:solidFill>
                  <a:latin typeface="Poppins Medium"/>
                  <a:ea typeface="Poppins Medium"/>
                  <a:cs typeface="Poppins Medium"/>
                  <a:sym typeface="Poppins Medium"/>
                </a:rPr>
                <a:t>EMSE 6575</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5C4C"/>
        </a:solidFill>
        <a:effectLst/>
      </p:bgPr>
    </p:bg>
    <p:spTree>
      <p:nvGrpSpPr>
        <p:cNvPr id="1" name=""/>
        <p:cNvGrpSpPr/>
        <p:nvPr/>
      </p:nvGrpSpPr>
      <p:grpSpPr>
        <a:xfrm>
          <a:off x="0" y="0"/>
          <a:ext cx="0" cy="0"/>
          <a:chOff x="0" y="0"/>
          <a:chExt cx="0" cy="0"/>
        </a:xfrm>
      </p:grpSpPr>
      <p:sp>
        <p:nvSpPr>
          <p:cNvPr id="2" name="Freeform 2"/>
          <p:cNvSpPr/>
          <p:nvPr/>
        </p:nvSpPr>
        <p:spPr>
          <a:xfrm rot="-5400000">
            <a:off x="6927043" y="6955670"/>
            <a:ext cx="2891634" cy="2891634"/>
          </a:xfrm>
          <a:custGeom>
            <a:avLst/>
            <a:gdLst/>
            <a:ahLst/>
            <a:cxnLst/>
            <a:rect l="l" t="t" r="r" b="b"/>
            <a:pathLst>
              <a:path w="2891634" h="2891634">
                <a:moveTo>
                  <a:pt x="0" y="0"/>
                </a:moveTo>
                <a:lnTo>
                  <a:pt x="2891634" y="0"/>
                </a:lnTo>
                <a:lnTo>
                  <a:pt x="2891634" y="2891634"/>
                </a:lnTo>
                <a:lnTo>
                  <a:pt x="0" y="2891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575795" flipV="1">
            <a:off x="1368047" y="1292121"/>
            <a:ext cx="3203844" cy="1607747"/>
          </a:xfrm>
          <a:custGeom>
            <a:avLst/>
            <a:gdLst/>
            <a:ahLst/>
            <a:cxnLst/>
            <a:rect l="l" t="t" r="r" b="b"/>
            <a:pathLst>
              <a:path w="3203844" h="1607747">
                <a:moveTo>
                  <a:pt x="0" y="1607747"/>
                </a:moveTo>
                <a:lnTo>
                  <a:pt x="3203844" y="1607747"/>
                </a:lnTo>
                <a:lnTo>
                  <a:pt x="3203844" y="0"/>
                </a:lnTo>
                <a:lnTo>
                  <a:pt x="0" y="0"/>
                </a:lnTo>
                <a:lnTo>
                  <a:pt x="0" y="160774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575092">
            <a:off x="-1450068" y="2138878"/>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0800000">
            <a:off x="14021612" y="5297275"/>
            <a:ext cx="4148921" cy="4082605"/>
            <a:chOff x="0" y="0"/>
            <a:chExt cx="5531895" cy="5443474"/>
          </a:xfrm>
        </p:grpSpPr>
        <p:sp>
          <p:nvSpPr>
            <p:cNvPr id="6" name="Freeform 6"/>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9" name="Freeform 9"/>
          <p:cNvSpPr/>
          <p:nvPr/>
        </p:nvSpPr>
        <p:spPr>
          <a:xfrm rot="-2575092">
            <a:off x="15525883" y="5813976"/>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2575092">
            <a:off x="5052712" y="10511417"/>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450674" y="1911115"/>
            <a:ext cx="6922186" cy="5630546"/>
          </a:xfrm>
          <a:custGeom>
            <a:avLst/>
            <a:gdLst/>
            <a:ahLst/>
            <a:cxnLst/>
            <a:rect l="l" t="t" r="r" b="b"/>
            <a:pathLst>
              <a:path w="6922186" h="5630546">
                <a:moveTo>
                  <a:pt x="0" y="0"/>
                </a:moveTo>
                <a:lnTo>
                  <a:pt x="6922186" y="0"/>
                </a:lnTo>
                <a:lnTo>
                  <a:pt x="6922186" y="5630546"/>
                </a:lnTo>
                <a:lnTo>
                  <a:pt x="0" y="5630546"/>
                </a:lnTo>
                <a:lnTo>
                  <a:pt x="0" y="0"/>
                </a:lnTo>
                <a:close/>
              </a:path>
            </a:pathLst>
          </a:custGeom>
          <a:blipFill>
            <a:blip r:embed="rId12"/>
            <a:stretch>
              <a:fillRect/>
            </a:stretch>
          </a:blipFill>
        </p:spPr>
      </p:sp>
      <p:sp>
        <p:nvSpPr>
          <p:cNvPr id="12" name="Freeform 12"/>
          <p:cNvSpPr/>
          <p:nvPr/>
        </p:nvSpPr>
        <p:spPr>
          <a:xfrm>
            <a:off x="9912958" y="1928088"/>
            <a:ext cx="7346342" cy="5596600"/>
          </a:xfrm>
          <a:custGeom>
            <a:avLst/>
            <a:gdLst/>
            <a:ahLst/>
            <a:cxnLst/>
            <a:rect l="l" t="t" r="r" b="b"/>
            <a:pathLst>
              <a:path w="7346342" h="5596600">
                <a:moveTo>
                  <a:pt x="0" y="0"/>
                </a:moveTo>
                <a:lnTo>
                  <a:pt x="7346342" y="0"/>
                </a:lnTo>
                <a:lnTo>
                  <a:pt x="7346342" y="5596600"/>
                </a:lnTo>
                <a:lnTo>
                  <a:pt x="0" y="5596600"/>
                </a:lnTo>
                <a:lnTo>
                  <a:pt x="0" y="0"/>
                </a:lnTo>
                <a:close/>
              </a:path>
            </a:pathLst>
          </a:custGeom>
          <a:blipFill>
            <a:blip r:embed="rId1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5C4C"/>
        </a:solidFill>
        <a:effectLst/>
      </p:bgPr>
    </p:bg>
    <p:spTree>
      <p:nvGrpSpPr>
        <p:cNvPr id="1" name=""/>
        <p:cNvGrpSpPr/>
        <p:nvPr/>
      </p:nvGrpSpPr>
      <p:grpSpPr>
        <a:xfrm>
          <a:off x="0" y="0"/>
          <a:ext cx="0" cy="0"/>
          <a:chOff x="0" y="0"/>
          <a:chExt cx="0" cy="0"/>
        </a:xfrm>
      </p:grpSpPr>
      <p:sp>
        <p:nvSpPr>
          <p:cNvPr id="2" name="Freeform 2"/>
          <p:cNvSpPr/>
          <p:nvPr/>
        </p:nvSpPr>
        <p:spPr>
          <a:xfrm rot="-5400000">
            <a:off x="6927043" y="6955670"/>
            <a:ext cx="2891634" cy="2891634"/>
          </a:xfrm>
          <a:custGeom>
            <a:avLst/>
            <a:gdLst/>
            <a:ahLst/>
            <a:cxnLst/>
            <a:rect l="l" t="t" r="r" b="b"/>
            <a:pathLst>
              <a:path w="2891634" h="2891634">
                <a:moveTo>
                  <a:pt x="0" y="0"/>
                </a:moveTo>
                <a:lnTo>
                  <a:pt x="2891634" y="0"/>
                </a:lnTo>
                <a:lnTo>
                  <a:pt x="2891634" y="2891634"/>
                </a:lnTo>
                <a:lnTo>
                  <a:pt x="0" y="2891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575795" flipV="1">
            <a:off x="820162" y="875787"/>
            <a:ext cx="3203844" cy="1607747"/>
          </a:xfrm>
          <a:custGeom>
            <a:avLst/>
            <a:gdLst/>
            <a:ahLst/>
            <a:cxnLst/>
            <a:rect l="l" t="t" r="r" b="b"/>
            <a:pathLst>
              <a:path w="3203844" h="1607747">
                <a:moveTo>
                  <a:pt x="0" y="1607747"/>
                </a:moveTo>
                <a:lnTo>
                  <a:pt x="3203845" y="1607747"/>
                </a:lnTo>
                <a:lnTo>
                  <a:pt x="3203845" y="0"/>
                </a:lnTo>
                <a:lnTo>
                  <a:pt x="0" y="0"/>
                </a:lnTo>
                <a:lnTo>
                  <a:pt x="0" y="160774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575092">
            <a:off x="-2130200" y="1503922"/>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0800000">
            <a:off x="14416636" y="6747570"/>
            <a:ext cx="4148921" cy="4082605"/>
            <a:chOff x="0" y="0"/>
            <a:chExt cx="5531895" cy="5443474"/>
          </a:xfrm>
        </p:grpSpPr>
        <p:sp>
          <p:nvSpPr>
            <p:cNvPr id="6" name="Freeform 6"/>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9" name="Freeform 9"/>
          <p:cNvSpPr/>
          <p:nvPr/>
        </p:nvSpPr>
        <p:spPr>
          <a:xfrm rot="-2575092">
            <a:off x="15865950" y="7969003"/>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2575092">
            <a:off x="5052712" y="10511417"/>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569408" y="3106046"/>
            <a:ext cx="10730488" cy="5016503"/>
          </a:xfrm>
          <a:custGeom>
            <a:avLst/>
            <a:gdLst/>
            <a:ahLst/>
            <a:cxnLst/>
            <a:rect l="l" t="t" r="r" b="b"/>
            <a:pathLst>
              <a:path w="10730488" h="5016503">
                <a:moveTo>
                  <a:pt x="0" y="0"/>
                </a:moveTo>
                <a:lnTo>
                  <a:pt x="10730488" y="0"/>
                </a:lnTo>
                <a:lnTo>
                  <a:pt x="10730488" y="5016503"/>
                </a:lnTo>
                <a:lnTo>
                  <a:pt x="0" y="5016503"/>
                </a:lnTo>
                <a:lnTo>
                  <a:pt x="0" y="0"/>
                </a:lnTo>
                <a:close/>
              </a:path>
            </a:pathLst>
          </a:custGeom>
          <a:blipFill>
            <a:blip r:embed="rId12"/>
            <a:stretch>
              <a:fillRect/>
            </a:stretch>
          </a:blipFill>
        </p:spPr>
      </p:sp>
      <p:sp>
        <p:nvSpPr>
          <p:cNvPr id="12" name="Freeform 12"/>
          <p:cNvSpPr/>
          <p:nvPr/>
        </p:nvSpPr>
        <p:spPr>
          <a:xfrm>
            <a:off x="11840775" y="3159697"/>
            <a:ext cx="5151722" cy="4909202"/>
          </a:xfrm>
          <a:custGeom>
            <a:avLst/>
            <a:gdLst/>
            <a:ahLst/>
            <a:cxnLst/>
            <a:rect l="l" t="t" r="r" b="b"/>
            <a:pathLst>
              <a:path w="5151722" h="4909202">
                <a:moveTo>
                  <a:pt x="0" y="0"/>
                </a:moveTo>
                <a:lnTo>
                  <a:pt x="5151723" y="0"/>
                </a:lnTo>
                <a:lnTo>
                  <a:pt x="5151723" y="4909202"/>
                </a:lnTo>
                <a:lnTo>
                  <a:pt x="0" y="4909202"/>
                </a:lnTo>
                <a:lnTo>
                  <a:pt x="0" y="0"/>
                </a:lnTo>
                <a:close/>
              </a:path>
            </a:pathLst>
          </a:custGeom>
          <a:blipFill>
            <a:blip r:embed="rId13"/>
            <a:stretch>
              <a:fillRect/>
            </a:stretch>
          </a:blipFill>
        </p:spPr>
      </p:sp>
      <p:sp>
        <p:nvSpPr>
          <p:cNvPr id="13" name="TextBox 13"/>
          <p:cNvSpPr txBox="1"/>
          <p:nvPr/>
        </p:nvSpPr>
        <p:spPr>
          <a:xfrm>
            <a:off x="4732586" y="1495051"/>
            <a:ext cx="8822829"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Output after Data Cleaning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4860657" y="860157"/>
            <a:ext cx="8566686" cy="8566686"/>
            <a:chOff x="0" y="0"/>
            <a:chExt cx="11422248" cy="11422248"/>
          </a:xfrm>
        </p:grpSpPr>
        <p:grpSp>
          <p:nvGrpSpPr>
            <p:cNvPr id="4" name="Group 4"/>
            <p:cNvGrpSpPr/>
            <p:nvPr/>
          </p:nvGrpSpPr>
          <p:grpSpPr>
            <a:xfrm>
              <a:off x="0" y="0"/>
              <a:ext cx="11422248" cy="114222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928641" y="909160"/>
              <a:ext cx="9564966" cy="956496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8" name="Freeform 8"/>
          <p:cNvSpPr/>
          <p:nvPr/>
        </p:nvSpPr>
        <p:spPr>
          <a:xfrm rot="-5400000">
            <a:off x="-944783" y="1028700"/>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89704" y="2453568"/>
            <a:ext cx="4148921" cy="4082605"/>
            <a:chOff x="0" y="0"/>
            <a:chExt cx="5531895" cy="5443474"/>
          </a:xfrm>
        </p:grpSpPr>
        <p:sp>
          <p:nvSpPr>
            <p:cNvPr id="10" name="Freeform 10"/>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3" name="Freeform 13"/>
          <p:cNvSpPr/>
          <p:nvPr/>
        </p:nvSpPr>
        <p:spPr>
          <a:xfrm rot="-2575092">
            <a:off x="-1519177" y="5868572"/>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7877337">
            <a:off x="15569810" y="223528"/>
            <a:ext cx="1640863" cy="3281727"/>
          </a:xfrm>
          <a:custGeom>
            <a:avLst/>
            <a:gdLst/>
            <a:ahLst/>
            <a:cxnLst/>
            <a:rect l="l" t="t" r="r" b="b"/>
            <a:pathLst>
              <a:path w="1640863" h="3281727">
                <a:moveTo>
                  <a:pt x="0" y="0"/>
                </a:moveTo>
                <a:lnTo>
                  <a:pt x="1640864" y="0"/>
                </a:lnTo>
                <a:lnTo>
                  <a:pt x="1640864" y="3281727"/>
                </a:lnTo>
                <a:lnTo>
                  <a:pt x="0" y="32817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rot="-2575092">
            <a:off x="14559692" y="-267292"/>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5400000">
            <a:off x="12571779" y="8079204"/>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2575092">
            <a:off x="8047134" y="10511550"/>
            <a:ext cx="5399216" cy="864967"/>
          </a:xfrm>
          <a:custGeom>
            <a:avLst/>
            <a:gdLst/>
            <a:ahLst/>
            <a:cxnLst/>
            <a:rect l="l" t="t" r="r" b="b"/>
            <a:pathLst>
              <a:path w="5399216" h="864967">
                <a:moveTo>
                  <a:pt x="0" y="0"/>
                </a:moveTo>
                <a:lnTo>
                  <a:pt x="5399217" y="0"/>
                </a:lnTo>
                <a:lnTo>
                  <a:pt x="5399217" y="864968"/>
                </a:lnTo>
                <a:lnTo>
                  <a:pt x="0" y="8649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2979814" y="2634744"/>
            <a:ext cx="4570416" cy="4570416"/>
          </a:xfrm>
          <a:custGeom>
            <a:avLst/>
            <a:gdLst/>
            <a:ahLst/>
            <a:cxnLst/>
            <a:rect l="l" t="t" r="r" b="b"/>
            <a:pathLst>
              <a:path w="4570416" h="4570416">
                <a:moveTo>
                  <a:pt x="0" y="0"/>
                </a:moveTo>
                <a:lnTo>
                  <a:pt x="4570416" y="0"/>
                </a:lnTo>
                <a:lnTo>
                  <a:pt x="4570416" y="4570416"/>
                </a:lnTo>
                <a:lnTo>
                  <a:pt x="0" y="45704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TextBox 19"/>
          <p:cNvSpPr txBox="1"/>
          <p:nvPr/>
        </p:nvSpPr>
        <p:spPr>
          <a:xfrm>
            <a:off x="4860657" y="1323519"/>
            <a:ext cx="8119157" cy="682144"/>
          </a:xfrm>
          <a:prstGeom prst="rect">
            <a:avLst/>
          </a:prstGeom>
        </p:spPr>
        <p:txBody>
          <a:bodyPr lIns="0" tIns="0" rIns="0" bIns="0" rtlCol="0" anchor="t">
            <a:spAutoFit/>
          </a:bodyPr>
          <a:lstStyle/>
          <a:p>
            <a:pPr marL="0" lvl="0" indent="0" algn="ctr">
              <a:lnSpc>
                <a:spcPts val="5560"/>
              </a:lnSpc>
              <a:spcBef>
                <a:spcPct val="0"/>
              </a:spcBef>
            </a:pPr>
            <a:r>
              <a:rPr lang="en-US" sz="4276" u="sng">
                <a:solidFill>
                  <a:srgbClr val="FFFFFF"/>
                </a:solidFill>
                <a:latin typeface="Poppins Medium"/>
                <a:ea typeface="Poppins Medium"/>
                <a:cs typeface="Poppins Medium"/>
                <a:sym typeface="Poppins Medium"/>
              </a:rPr>
              <a:t>FEATURE ENGINEERING</a:t>
            </a:r>
          </a:p>
        </p:txBody>
      </p:sp>
      <p:sp>
        <p:nvSpPr>
          <p:cNvPr id="20" name="TextBox 20"/>
          <p:cNvSpPr txBox="1"/>
          <p:nvPr/>
        </p:nvSpPr>
        <p:spPr>
          <a:xfrm>
            <a:off x="2056915" y="9027582"/>
            <a:ext cx="10922899" cy="537844"/>
          </a:xfrm>
          <a:prstGeom prst="rect">
            <a:avLst/>
          </a:prstGeom>
        </p:spPr>
        <p:txBody>
          <a:bodyPr lIns="0" tIns="0" rIns="0" bIns="0" rtlCol="0" anchor="t">
            <a:spAutoFit/>
          </a:bodyPr>
          <a:lstStyle/>
          <a:p>
            <a:pPr algn="ctr">
              <a:lnSpc>
                <a:spcPts val="4480"/>
              </a:lnSpc>
            </a:pPr>
            <a:r>
              <a:rPr lang="en-US" sz="3200" b="1">
                <a:solidFill>
                  <a:srgbClr val="FFFFFF"/>
                </a:solidFill>
                <a:latin typeface="Canva Sans Bold"/>
                <a:ea typeface="Canva Sans Bold"/>
                <a:cs typeface="Canva Sans Bold"/>
                <a:sym typeface="Canva Sans Bold"/>
              </a:rPr>
              <a:t>Code Reference: </a:t>
            </a:r>
            <a:r>
              <a:rPr lang="en-US" sz="3200" b="1" u="sng">
                <a:solidFill>
                  <a:srgbClr val="FFFFFF"/>
                </a:solidFill>
                <a:latin typeface="Canva Sans Bold"/>
                <a:ea typeface="Canva Sans Bold"/>
                <a:cs typeface="Canva Sans Bold"/>
                <a:sym typeface="Canva Sans Bold"/>
                <a:hlinkClick r:id="rId15" tooltip="https://colab.research.google.com/drive/1FqI6cvSH3jr1d3d1eVG0gPsQDJBmY2jB#scrollTo=JQzZvgfvxuiX"/>
              </a:rPr>
              <a:t>Feature Engineering</a:t>
            </a:r>
            <a:r>
              <a:rPr lang="en-US" sz="3200" b="1">
                <a:solidFill>
                  <a:srgbClr val="FFFFFF"/>
                </a:solidFill>
                <a:latin typeface="Canva Sans Bold"/>
                <a:ea typeface="Canva Sans Bold"/>
                <a:cs typeface="Canva Sans Bold"/>
                <a:sym typeface="Canva Sans Bold"/>
              </a:rPr>
              <a:t> </a:t>
            </a:r>
          </a:p>
        </p:txBody>
      </p:sp>
      <p:sp>
        <p:nvSpPr>
          <p:cNvPr id="21" name="TextBox 21"/>
          <p:cNvSpPr txBox="1"/>
          <p:nvPr/>
        </p:nvSpPr>
        <p:spPr>
          <a:xfrm>
            <a:off x="4025408" y="2403575"/>
            <a:ext cx="8546371" cy="6384737"/>
          </a:xfrm>
          <a:prstGeom prst="rect">
            <a:avLst/>
          </a:prstGeom>
        </p:spPr>
        <p:txBody>
          <a:bodyPr lIns="0" tIns="0" rIns="0" bIns="0" rtlCol="0" anchor="t">
            <a:spAutoFit/>
          </a:bodyPr>
          <a:lstStyle/>
          <a:p>
            <a:pPr algn="l">
              <a:lnSpc>
                <a:spcPts val="2422"/>
              </a:lnSpc>
            </a:pPr>
            <a:r>
              <a:rPr lang="en-US" sz="1730">
                <a:solidFill>
                  <a:srgbClr val="FFFFFF"/>
                </a:solidFill>
                <a:latin typeface="Canva Sans"/>
                <a:ea typeface="Canva Sans"/>
                <a:cs typeface="Canva Sans"/>
                <a:sym typeface="Canva Sans"/>
              </a:rPr>
              <a:t>1. Cumulative Score Calculation: The code computes the cumulative score after each ball (`current_score`) and the runs left to chase (`runs_left`) in a cricket match.</a:t>
            </a:r>
          </a:p>
          <a:p>
            <a:pPr algn="l">
              <a:lnSpc>
                <a:spcPts val="2422"/>
              </a:lnSpc>
            </a:pPr>
            <a:endParaRPr lang="en-US" sz="1730">
              <a:solidFill>
                <a:srgbClr val="FFFFFF"/>
              </a:solidFill>
              <a:latin typeface="Canva Sans"/>
              <a:ea typeface="Canva Sans"/>
              <a:cs typeface="Canva Sans"/>
              <a:sym typeface="Canva Sans"/>
            </a:endParaRPr>
          </a:p>
          <a:p>
            <a:pPr algn="l">
              <a:lnSpc>
                <a:spcPts val="2422"/>
              </a:lnSpc>
            </a:pPr>
            <a:r>
              <a:rPr lang="en-US" sz="1730">
                <a:solidFill>
                  <a:srgbClr val="FFFFFF"/>
                </a:solidFill>
                <a:latin typeface="Canva Sans"/>
                <a:ea typeface="Canva Sans"/>
                <a:cs typeface="Canva Sans"/>
                <a:sym typeface="Canva Sans"/>
              </a:rPr>
              <a:t>2. Remaining Balls Calculation: It calculates the remaining balls to be bowled (`balls_left`) based on the over and ball information.</a:t>
            </a:r>
          </a:p>
          <a:p>
            <a:pPr algn="l">
              <a:lnSpc>
                <a:spcPts val="2422"/>
              </a:lnSpc>
            </a:pPr>
            <a:endParaRPr lang="en-US" sz="1730">
              <a:solidFill>
                <a:srgbClr val="FFFFFF"/>
              </a:solidFill>
              <a:latin typeface="Canva Sans"/>
              <a:ea typeface="Canva Sans"/>
              <a:cs typeface="Canva Sans"/>
              <a:sym typeface="Canva Sans"/>
            </a:endParaRPr>
          </a:p>
          <a:p>
            <a:pPr algn="l">
              <a:lnSpc>
                <a:spcPts val="2422"/>
              </a:lnSpc>
            </a:pPr>
            <a:r>
              <a:rPr lang="en-US" sz="1730">
                <a:solidFill>
                  <a:srgbClr val="FFFFFF"/>
                </a:solidFill>
                <a:latin typeface="Canva Sans"/>
                <a:ea typeface="Canva Sans"/>
                <a:cs typeface="Canva Sans"/>
                <a:sym typeface="Canva Sans"/>
              </a:rPr>
              <a:t>3. Wickets Calculation: The code tracks the number of wickets fallen (`wickets`) in the match, considering a maximum of 10 wickets per innings.</a:t>
            </a:r>
          </a:p>
          <a:p>
            <a:pPr algn="l">
              <a:lnSpc>
                <a:spcPts val="2422"/>
              </a:lnSpc>
            </a:pPr>
            <a:endParaRPr lang="en-US" sz="1730">
              <a:solidFill>
                <a:srgbClr val="FFFFFF"/>
              </a:solidFill>
              <a:latin typeface="Canva Sans"/>
              <a:ea typeface="Canva Sans"/>
              <a:cs typeface="Canva Sans"/>
              <a:sym typeface="Canva Sans"/>
            </a:endParaRPr>
          </a:p>
          <a:p>
            <a:pPr algn="l">
              <a:lnSpc>
                <a:spcPts val="2422"/>
              </a:lnSpc>
            </a:pPr>
            <a:r>
              <a:rPr lang="en-US" sz="1730">
                <a:solidFill>
                  <a:srgbClr val="FFFFFF"/>
                </a:solidFill>
                <a:latin typeface="Canva Sans"/>
                <a:ea typeface="Canva Sans"/>
                <a:cs typeface="Canva Sans"/>
                <a:sym typeface="Canva Sans"/>
              </a:rPr>
              <a:t>4. Run Rate Engineering: It derives the current run rate (`CRR`) and required run rate (`RRR`) based on the current score, remaining balls, and runs left.</a:t>
            </a:r>
          </a:p>
          <a:p>
            <a:pPr algn="l">
              <a:lnSpc>
                <a:spcPts val="2422"/>
              </a:lnSpc>
            </a:pPr>
            <a:endParaRPr lang="en-US" sz="1730">
              <a:solidFill>
                <a:srgbClr val="FFFFFF"/>
              </a:solidFill>
              <a:latin typeface="Canva Sans"/>
              <a:ea typeface="Canva Sans"/>
              <a:cs typeface="Canva Sans"/>
              <a:sym typeface="Canva Sans"/>
            </a:endParaRPr>
          </a:p>
          <a:p>
            <a:pPr algn="l">
              <a:lnSpc>
                <a:spcPts val="2422"/>
              </a:lnSpc>
            </a:pPr>
            <a:r>
              <a:rPr lang="en-US" sz="1730">
                <a:solidFill>
                  <a:srgbClr val="FFFFFF"/>
                </a:solidFill>
                <a:latin typeface="Canva Sans"/>
                <a:ea typeface="Canva Sans"/>
                <a:cs typeface="Canva Sans"/>
                <a:sym typeface="Canva Sans"/>
              </a:rPr>
              <a:t>5. Match Result Prediction: A function `result()` is defined to determine if the batting team wins (`result = 1`) or loses (`result = 0`) the match based on the winner and batting team.</a:t>
            </a:r>
          </a:p>
          <a:p>
            <a:pPr algn="l">
              <a:lnSpc>
                <a:spcPts val="2422"/>
              </a:lnSpc>
            </a:pPr>
            <a:endParaRPr lang="en-US" sz="1730">
              <a:solidFill>
                <a:srgbClr val="FFFFFF"/>
              </a:solidFill>
              <a:latin typeface="Canva Sans"/>
              <a:ea typeface="Canva Sans"/>
              <a:cs typeface="Canva Sans"/>
              <a:sym typeface="Canva Sans"/>
            </a:endParaRPr>
          </a:p>
          <a:p>
            <a:pPr algn="l">
              <a:lnSpc>
                <a:spcPts val="2422"/>
              </a:lnSpc>
            </a:pPr>
            <a:r>
              <a:rPr lang="en-US" sz="1730">
                <a:solidFill>
                  <a:srgbClr val="FFFFFF"/>
                </a:solidFill>
                <a:latin typeface="Canva Sans"/>
                <a:ea typeface="Canva Sans"/>
                <a:cs typeface="Canva Sans"/>
                <a:sym typeface="Canva Sans"/>
              </a:rPr>
              <a:t>6. Compilation of Final Dataset: The final dataframe `final_df` is created, containing essential features like batting team, bowling team, city, runs left, balls left, wickets, CRR, RRR, and the match result. Any rows with missing values are removed from this dataset.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3" name="Freeform 3"/>
          <p:cNvSpPr/>
          <p:nvPr/>
        </p:nvSpPr>
        <p:spPr>
          <a:xfrm rot="-2575092">
            <a:off x="6444392" y="9854516"/>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rot="-10800000">
            <a:off x="14582491" y="-901539"/>
            <a:ext cx="4148921" cy="4082605"/>
            <a:chOff x="0" y="0"/>
            <a:chExt cx="5531895" cy="5443474"/>
          </a:xfrm>
        </p:grpSpPr>
        <p:sp>
          <p:nvSpPr>
            <p:cNvPr id="5" name="Freeform 5"/>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8" name="Freeform 8"/>
          <p:cNvSpPr/>
          <p:nvPr/>
        </p:nvSpPr>
        <p:spPr>
          <a:xfrm rot="-2575092">
            <a:off x="16031804" y="-315523"/>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a:off x="9433716" y="9174558"/>
            <a:ext cx="3615534" cy="3615534"/>
          </a:xfrm>
          <a:custGeom>
            <a:avLst/>
            <a:gdLst/>
            <a:ahLst/>
            <a:cxnLst/>
            <a:rect l="l" t="t" r="r" b="b"/>
            <a:pathLst>
              <a:path w="3615534" h="3615534">
                <a:moveTo>
                  <a:pt x="0" y="0"/>
                </a:moveTo>
                <a:lnTo>
                  <a:pt x="3615534" y="0"/>
                </a:lnTo>
                <a:lnTo>
                  <a:pt x="3615534" y="3615534"/>
                </a:lnTo>
                <a:lnTo>
                  <a:pt x="0" y="361553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rcRect/>
          <a:stretch>
            <a:fillRect/>
          </a:stretch>
        </p:blipFill>
        <p:spPr>
          <a:xfrm>
            <a:off x="803455" y="3181066"/>
            <a:ext cx="16681090" cy="4661758"/>
          </a:xfrm>
          <a:prstGeom prst="rect">
            <a:avLst/>
          </a:prstGeom>
        </p:spPr>
      </p:pic>
      <p:sp>
        <p:nvSpPr>
          <p:cNvPr id="11" name="TextBox 11"/>
          <p:cNvSpPr txBox="1"/>
          <p:nvPr/>
        </p:nvSpPr>
        <p:spPr>
          <a:xfrm>
            <a:off x="3625628" y="2088281"/>
            <a:ext cx="9612548" cy="807035"/>
          </a:xfrm>
          <a:prstGeom prst="rect">
            <a:avLst/>
          </a:prstGeom>
        </p:spPr>
        <p:txBody>
          <a:bodyPr lIns="0" tIns="0" rIns="0" bIns="0" rtlCol="0" anchor="t">
            <a:spAutoFit/>
          </a:bodyPr>
          <a:lstStyle/>
          <a:p>
            <a:pPr algn="ctr">
              <a:lnSpc>
                <a:spcPts val="6543"/>
              </a:lnSpc>
            </a:pPr>
            <a:r>
              <a:rPr lang="en-US" sz="4674" b="1">
                <a:solidFill>
                  <a:srgbClr val="FFFFFF"/>
                </a:solidFill>
                <a:latin typeface="Canva Sans Bold"/>
                <a:ea typeface="Canva Sans Bold"/>
                <a:cs typeface="Canva Sans Bold"/>
                <a:sym typeface="Canva Sans Bold"/>
              </a:rPr>
              <a:t>Dataset after feature engineering</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2575092">
            <a:off x="6444392" y="9854516"/>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10800000">
            <a:off x="14582491" y="-901539"/>
            <a:ext cx="4148921" cy="4082605"/>
            <a:chOff x="0" y="0"/>
            <a:chExt cx="5531895" cy="5443474"/>
          </a:xfrm>
        </p:grpSpPr>
        <p:sp>
          <p:nvSpPr>
            <p:cNvPr id="5" name="Freeform 5"/>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8" name="Freeform 8"/>
          <p:cNvSpPr/>
          <p:nvPr/>
        </p:nvSpPr>
        <p:spPr>
          <a:xfrm rot="-2575092">
            <a:off x="16031804" y="-315523"/>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400000">
            <a:off x="9433716" y="9174558"/>
            <a:ext cx="3615534" cy="3615534"/>
          </a:xfrm>
          <a:custGeom>
            <a:avLst/>
            <a:gdLst/>
            <a:ahLst/>
            <a:cxnLst/>
            <a:rect l="l" t="t" r="r" b="b"/>
            <a:pathLst>
              <a:path w="3615534" h="3615534">
                <a:moveTo>
                  <a:pt x="0" y="0"/>
                </a:moveTo>
                <a:lnTo>
                  <a:pt x="3615534" y="0"/>
                </a:lnTo>
                <a:lnTo>
                  <a:pt x="3615534" y="3615534"/>
                </a:lnTo>
                <a:lnTo>
                  <a:pt x="0" y="36155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2124775" y="2833350"/>
            <a:ext cx="13698383" cy="4737260"/>
          </a:xfrm>
          <a:custGeom>
            <a:avLst/>
            <a:gdLst/>
            <a:ahLst/>
            <a:cxnLst/>
            <a:rect l="l" t="t" r="r" b="b"/>
            <a:pathLst>
              <a:path w="13698383" h="4737260">
                <a:moveTo>
                  <a:pt x="0" y="0"/>
                </a:moveTo>
                <a:lnTo>
                  <a:pt x="13698384" y="0"/>
                </a:lnTo>
                <a:lnTo>
                  <a:pt x="13698384" y="4737261"/>
                </a:lnTo>
                <a:lnTo>
                  <a:pt x="0" y="4737261"/>
                </a:lnTo>
                <a:lnTo>
                  <a:pt x="0" y="0"/>
                </a:lnTo>
                <a:close/>
              </a:path>
            </a:pathLst>
          </a:custGeom>
          <a:blipFill>
            <a:blip r:embed="rId11"/>
            <a:stretch>
              <a:fillRect/>
            </a:stretch>
          </a:blipFill>
        </p:spPr>
      </p:sp>
      <p:sp>
        <p:nvSpPr>
          <p:cNvPr id="11" name="TextBox 11"/>
          <p:cNvSpPr txBox="1"/>
          <p:nvPr/>
        </p:nvSpPr>
        <p:spPr>
          <a:xfrm>
            <a:off x="3216084" y="1751776"/>
            <a:ext cx="11100129" cy="520212"/>
          </a:xfrm>
          <a:prstGeom prst="rect">
            <a:avLst/>
          </a:prstGeom>
        </p:spPr>
        <p:txBody>
          <a:bodyPr lIns="0" tIns="0" rIns="0" bIns="0" rtlCol="0" anchor="t">
            <a:spAutoFit/>
          </a:bodyPr>
          <a:lstStyle/>
          <a:p>
            <a:pPr algn="ctr">
              <a:lnSpc>
                <a:spcPts val="4257"/>
              </a:lnSpc>
            </a:pPr>
            <a:r>
              <a:rPr lang="en-US" sz="3040" b="1">
                <a:solidFill>
                  <a:srgbClr val="FFFFFF"/>
                </a:solidFill>
                <a:latin typeface="Canva Sans Bold"/>
                <a:ea typeface="Canva Sans Bold"/>
                <a:cs typeface="Canva Sans Bold"/>
                <a:sym typeface="Canva Sans Bold"/>
              </a:rPr>
              <a:t>Final data frame prepared for EDA and machine learning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4860657" y="860157"/>
            <a:ext cx="8566686" cy="8566686"/>
            <a:chOff x="0" y="0"/>
            <a:chExt cx="11422248" cy="11422248"/>
          </a:xfrm>
        </p:grpSpPr>
        <p:grpSp>
          <p:nvGrpSpPr>
            <p:cNvPr id="4" name="Group 4"/>
            <p:cNvGrpSpPr/>
            <p:nvPr/>
          </p:nvGrpSpPr>
          <p:grpSpPr>
            <a:xfrm>
              <a:off x="0" y="0"/>
              <a:ext cx="11422248" cy="114222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928641" y="909160"/>
              <a:ext cx="9564966" cy="956496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8" name="Freeform 8"/>
          <p:cNvSpPr/>
          <p:nvPr/>
        </p:nvSpPr>
        <p:spPr>
          <a:xfrm rot="-5400000">
            <a:off x="-944783" y="1028700"/>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89704" y="2453568"/>
            <a:ext cx="4148921" cy="4082605"/>
            <a:chOff x="0" y="0"/>
            <a:chExt cx="5531895" cy="5443474"/>
          </a:xfrm>
        </p:grpSpPr>
        <p:sp>
          <p:nvSpPr>
            <p:cNvPr id="10" name="Freeform 10"/>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3" name="Freeform 13"/>
          <p:cNvSpPr/>
          <p:nvPr/>
        </p:nvSpPr>
        <p:spPr>
          <a:xfrm rot="-2575092">
            <a:off x="-1519177" y="5868572"/>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7877337">
            <a:off x="15121945" y="2511905"/>
            <a:ext cx="1640863" cy="3281727"/>
          </a:xfrm>
          <a:custGeom>
            <a:avLst/>
            <a:gdLst/>
            <a:ahLst/>
            <a:cxnLst/>
            <a:rect l="l" t="t" r="r" b="b"/>
            <a:pathLst>
              <a:path w="1640863" h="3281727">
                <a:moveTo>
                  <a:pt x="0" y="0"/>
                </a:moveTo>
                <a:lnTo>
                  <a:pt x="1640863" y="0"/>
                </a:lnTo>
                <a:lnTo>
                  <a:pt x="1640863" y="3281727"/>
                </a:lnTo>
                <a:lnTo>
                  <a:pt x="0" y="32817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rot="-2575092">
            <a:off x="14733412" y="1251158"/>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5400000">
            <a:off x="12571779" y="8079204"/>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2575092">
            <a:off x="8047134" y="10511550"/>
            <a:ext cx="5399216" cy="864967"/>
          </a:xfrm>
          <a:custGeom>
            <a:avLst/>
            <a:gdLst/>
            <a:ahLst/>
            <a:cxnLst/>
            <a:rect l="l" t="t" r="r" b="b"/>
            <a:pathLst>
              <a:path w="5399216" h="864967">
                <a:moveTo>
                  <a:pt x="0" y="0"/>
                </a:moveTo>
                <a:lnTo>
                  <a:pt x="5399217" y="0"/>
                </a:lnTo>
                <a:lnTo>
                  <a:pt x="5399217" y="864968"/>
                </a:lnTo>
                <a:lnTo>
                  <a:pt x="0" y="8649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3682550" y="2893289"/>
            <a:ext cx="10922899" cy="5119240"/>
          </a:xfrm>
          <a:custGeom>
            <a:avLst/>
            <a:gdLst/>
            <a:ahLst/>
            <a:cxnLst/>
            <a:rect l="l" t="t" r="r" b="b"/>
            <a:pathLst>
              <a:path w="10922899" h="5119240">
                <a:moveTo>
                  <a:pt x="0" y="0"/>
                </a:moveTo>
                <a:lnTo>
                  <a:pt x="10922900" y="0"/>
                </a:lnTo>
                <a:lnTo>
                  <a:pt x="10922900" y="5119240"/>
                </a:lnTo>
                <a:lnTo>
                  <a:pt x="0" y="5119240"/>
                </a:lnTo>
                <a:lnTo>
                  <a:pt x="0" y="0"/>
                </a:lnTo>
                <a:close/>
              </a:path>
            </a:pathLst>
          </a:custGeom>
          <a:blipFill>
            <a:blip r:embed="rId13"/>
            <a:stretch>
              <a:fillRect b="-20153"/>
            </a:stretch>
          </a:blipFill>
        </p:spPr>
      </p:sp>
      <p:sp>
        <p:nvSpPr>
          <p:cNvPr id="19" name="TextBox 19"/>
          <p:cNvSpPr txBox="1"/>
          <p:nvPr/>
        </p:nvSpPr>
        <p:spPr>
          <a:xfrm>
            <a:off x="4860657" y="1323557"/>
            <a:ext cx="8119157" cy="682068"/>
          </a:xfrm>
          <a:prstGeom prst="rect">
            <a:avLst/>
          </a:prstGeom>
        </p:spPr>
        <p:txBody>
          <a:bodyPr lIns="0" tIns="0" rIns="0" bIns="0" rtlCol="0" anchor="t">
            <a:spAutoFit/>
          </a:bodyPr>
          <a:lstStyle/>
          <a:p>
            <a:pPr marL="0" lvl="0" indent="0" algn="ctr">
              <a:lnSpc>
                <a:spcPts val="5560"/>
              </a:lnSpc>
              <a:spcBef>
                <a:spcPct val="0"/>
              </a:spcBef>
            </a:pPr>
            <a:r>
              <a:rPr lang="en-US" sz="4276" u="sng">
                <a:solidFill>
                  <a:srgbClr val="FFFFFF"/>
                </a:solidFill>
                <a:latin typeface="Poppins Medium"/>
                <a:ea typeface="Poppins Medium"/>
                <a:cs typeface="Poppins Medium"/>
                <a:sym typeface="Poppins Medium"/>
              </a:rPr>
              <a:t>EXPLORATORY DATA ANALYSIS</a:t>
            </a:r>
          </a:p>
        </p:txBody>
      </p:sp>
      <p:sp>
        <p:nvSpPr>
          <p:cNvPr id="20" name="TextBox 20"/>
          <p:cNvSpPr txBox="1"/>
          <p:nvPr/>
        </p:nvSpPr>
        <p:spPr>
          <a:xfrm>
            <a:off x="3682550" y="7983954"/>
            <a:ext cx="10922899"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Code Reference: </a:t>
            </a:r>
            <a:r>
              <a:rPr lang="en-US" sz="5199" b="1" u="sng">
                <a:solidFill>
                  <a:srgbClr val="FFFFFF"/>
                </a:solidFill>
                <a:latin typeface="Canva Sans Bold"/>
                <a:ea typeface="Canva Sans Bold"/>
                <a:cs typeface="Canva Sans Bold"/>
                <a:sym typeface="Canva Sans Bold"/>
                <a:hlinkClick r:id="rId14" tooltip="https://colab.research.google.com/drive/1FqI6cvSH3jr1d3d1eVG0gPsQDJBmY2jB#scrollTo=ScewiiEfz2B-&amp;line=1&amp;uniqifier=1"/>
              </a:rPr>
              <a:t>EDA</a:t>
            </a:r>
            <a:r>
              <a:rPr lang="en-US" sz="5199" b="1">
                <a:solidFill>
                  <a:srgbClr val="FFFFFF"/>
                </a:solidFill>
                <a:latin typeface="Canva Sans Bold"/>
                <a:ea typeface="Canva Sans Bold"/>
                <a:cs typeface="Canva Sans Bold"/>
                <a:sym typeface="Canva Sans Bold"/>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2575092">
            <a:off x="6444392" y="9854516"/>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10800000">
            <a:off x="14582491" y="-901539"/>
            <a:ext cx="4148921" cy="4082605"/>
            <a:chOff x="0" y="0"/>
            <a:chExt cx="5531895" cy="5443474"/>
          </a:xfrm>
        </p:grpSpPr>
        <p:sp>
          <p:nvSpPr>
            <p:cNvPr id="5" name="Freeform 5"/>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8" name="Freeform 8"/>
          <p:cNvSpPr/>
          <p:nvPr/>
        </p:nvSpPr>
        <p:spPr>
          <a:xfrm rot="-2575092">
            <a:off x="16031804" y="-315523"/>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400000">
            <a:off x="9433716" y="9174558"/>
            <a:ext cx="3615534" cy="3615534"/>
          </a:xfrm>
          <a:custGeom>
            <a:avLst/>
            <a:gdLst/>
            <a:ahLst/>
            <a:cxnLst/>
            <a:rect l="l" t="t" r="r" b="b"/>
            <a:pathLst>
              <a:path w="3615534" h="3615534">
                <a:moveTo>
                  <a:pt x="0" y="0"/>
                </a:moveTo>
                <a:lnTo>
                  <a:pt x="3615534" y="0"/>
                </a:lnTo>
                <a:lnTo>
                  <a:pt x="3615534" y="3615534"/>
                </a:lnTo>
                <a:lnTo>
                  <a:pt x="0" y="36155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3245738" y="1028700"/>
            <a:ext cx="11154322" cy="8458531"/>
          </a:xfrm>
          <a:custGeom>
            <a:avLst/>
            <a:gdLst/>
            <a:ahLst/>
            <a:cxnLst/>
            <a:rect l="l" t="t" r="r" b="b"/>
            <a:pathLst>
              <a:path w="11154322" h="8458531">
                <a:moveTo>
                  <a:pt x="0" y="0"/>
                </a:moveTo>
                <a:lnTo>
                  <a:pt x="11154322" y="0"/>
                </a:lnTo>
                <a:lnTo>
                  <a:pt x="11154322" y="8458531"/>
                </a:lnTo>
                <a:lnTo>
                  <a:pt x="0" y="8458531"/>
                </a:lnTo>
                <a:lnTo>
                  <a:pt x="0" y="0"/>
                </a:lnTo>
                <a:close/>
              </a:path>
            </a:pathLst>
          </a:custGeom>
          <a:blipFill>
            <a:blip r:embed="rId11"/>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5C4C"/>
        </a:solidFill>
        <a:effectLst/>
      </p:bgPr>
    </p:bg>
    <p:spTree>
      <p:nvGrpSpPr>
        <p:cNvPr id="1" name=""/>
        <p:cNvGrpSpPr/>
        <p:nvPr/>
      </p:nvGrpSpPr>
      <p:grpSpPr>
        <a:xfrm>
          <a:off x="0" y="0"/>
          <a:ext cx="0" cy="0"/>
          <a:chOff x="0" y="0"/>
          <a:chExt cx="0" cy="0"/>
        </a:xfrm>
      </p:grpSpPr>
      <p:grpSp>
        <p:nvGrpSpPr>
          <p:cNvPr id="2" name="Group 2"/>
          <p:cNvGrpSpPr/>
          <p:nvPr/>
        </p:nvGrpSpPr>
        <p:grpSpPr>
          <a:xfrm>
            <a:off x="9491631" y="927851"/>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7" name="Freeform 7"/>
          <p:cNvSpPr/>
          <p:nvPr/>
        </p:nvSpPr>
        <p:spPr>
          <a:xfrm rot="-2575795" flipV="1">
            <a:off x="11468202" y="-128603"/>
            <a:ext cx="3203844" cy="1607747"/>
          </a:xfrm>
          <a:custGeom>
            <a:avLst/>
            <a:gdLst/>
            <a:ahLst/>
            <a:cxnLst/>
            <a:rect l="l" t="t" r="r" b="b"/>
            <a:pathLst>
              <a:path w="3203844" h="1607747">
                <a:moveTo>
                  <a:pt x="0" y="1607747"/>
                </a:moveTo>
                <a:lnTo>
                  <a:pt x="3203844" y="1607747"/>
                </a:lnTo>
                <a:lnTo>
                  <a:pt x="3203844" y="0"/>
                </a:lnTo>
                <a:lnTo>
                  <a:pt x="0" y="0"/>
                </a:lnTo>
                <a:lnTo>
                  <a:pt x="0" y="160774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2575092">
            <a:off x="9570416" y="-232580"/>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5400000">
            <a:off x="9712874" y="6684498"/>
            <a:ext cx="3100383" cy="3100383"/>
          </a:xfrm>
          <a:custGeom>
            <a:avLst/>
            <a:gdLst/>
            <a:ahLst/>
            <a:cxnLst/>
            <a:rect l="l" t="t" r="r" b="b"/>
            <a:pathLst>
              <a:path w="3100383" h="3100383">
                <a:moveTo>
                  <a:pt x="0" y="0"/>
                </a:moveTo>
                <a:lnTo>
                  <a:pt x="3100383" y="0"/>
                </a:lnTo>
                <a:lnTo>
                  <a:pt x="3100383" y="3100383"/>
                </a:lnTo>
                <a:lnTo>
                  <a:pt x="0" y="3100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2575092">
            <a:off x="6515400" y="10588988"/>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9636305" y="2300402"/>
            <a:ext cx="7825584" cy="5934287"/>
          </a:xfrm>
          <a:custGeom>
            <a:avLst/>
            <a:gdLst/>
            <a:ahLst/>
            <a:cxnLst/>
            <a:rect l="l" t="t" r="r" b="b"/>
            <a:pathLst>
              <a:path w="7825584" h="5934287">
                <a:moveTo>
                  <a:pt x="0" y="0"/>
                </a:moveTo>
                <a:lnTo>
                  <a:pt x="7825585" y="0"/>
                </a:lnTo>
                <a:lnTo>
                  <a:pt x="7825585" y="5934287"/>
                </a:lnTo>
                <a:lnTo>
                  <a:pt x="0" y="5934287"/>
                </a:lnTo>
                <a:lnTo>
                  <a:pt x="0" y="0"/>
                </a:lnTo>
                <a:close/>
              </a:path>
            </a:pathLst>
          </a:custGeom>
          <a:blipFill>
            <a:blip r:embed="rId10"/>
            <a:stretch>
              <a:fillRect/>
            </a:stretch>
          </a:blipFill>
        </p:spPr>
      </p:sp>
      <p:sp>
        <p:nvSpPr>
          <p:cNvPr id="12" name="Freeform 12"/>
          <p:cNvSpPr/>
          <p:nvPr/>
        </p:nvSpPr>
        <p:spPr>
          <a:xfrm>
            <a:off x="802046" y="2300402"/>
            <a:ext cx="7825584" cy="5934287"/>
          </a:xfrm>
          <a:custGeom>
            <a:avLst/>
            <a:gdLst/>
            <a:ahLst/>
            <a:cxnLst/>
            <a:rect l="l" t="t" r="r" b="b"/>
            <a:pathLst>
              <a:path w="7825584" h="5934287">
                <a:moveTo>
                  <a:pt x="0" y="0"/>
                </a:moveTo>
                <a:lnTo>
                  <a:pt x="7825584" y="0"/>
                </a:lnTo>
                <a:lnTo>
                  <a:pt x="7825584" y="5934287"/>
                </a:lnTo>
                <a:lnTo>
                  <a:pt x="0" y="5934287"/>
                </a:lnTo>
                <a:lnTo>
                  <a:pt x="0" y="0"/>
                </a:lnTo>
                <a:close/>
              </a:path>
            </a:pathLst>
          </a:custGeom>
          <a:blipFill>
            <a:blip r:embed="rId11"/>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5C4C"/>
        </a:solidFill>
        <a:effectLst/>
      </p:bgPr>
    </p:bg>
    <p:spTree>
      <p:nvGrpSpPr>
        <p:cNvPr id="1" name=""/>
        <p:cNvGrpSpPr/>
        <p:nvPr/>
      </p:nvGrpSpPr>
      <p:grpSpPr>
        <a:xfrm>
          <a:off x="0" y="0"/>
          <a:ext cx="0" cy="0"/>
          <a:chOff x="0" y="0"/>
          <a:chExt cx="0" cy="0"/>
        </a:xfrm>
      </p:grpSpPr>
      <p:grpSp>
        <p:nvGrpSpPr>
          <p:cNvPr id="2" name="Group 2"/>
          <p:cNvGrpSpPr/>
          <p:nvPr/>
        </p:nvGrpSpPr>
        <p:grpSpPr>
          <a:xfrm>
            <a:off x="9491631" y="927851"/>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7" name="Freeform 7"/>
          <p:cNvSpPr/>
          <p:nvPr/>
        </p:nvSpPr>
        <p:spPr>
          <a:xfrm rot="-2575795" flipV="1">
            <a:off x="11468202" y="-128603"/>
            <a:ext cx="3203844" cy="1607747"/>
          </a:xfrm>
          <a:custGeom>
            <a:avLst/>
            <a:gdLst/>
            <a:ahLst/>
            <a:cxnLst/>
            <a:rect l="l" t="t" r="r" b="b"/>
            <a:pathLst>
              <a:path w="3203844" h="1607747">
                <a:moveTo>
                  <a:pt x="0" y="1607747"/>
                </a:moveTo>
                <a:lnTo>
                  <a:pt x="3203844" y="1607747"/>
                </a:lnTo>
                <a:lnTo>
                  <a:pt x="3203844" y="0"/>
                </a:lnTo>
                <a:lnTo>
                  <a:pt x="0" y="0"/>
                </a:lnTo>
                <a:lnTo>
                  <a:pt x="0" y="160774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2575092">
            <a:off x="9570416" y="-232580"/>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5400000">
            <a:off x="9712874" y="6684498"/>
            <a:ext cx="3100383" cy="3100383"/>
          </a:xfrm>
          <a:custGeom>
            <a:avLst/>
            <a:gdLst/>
            <a:ahLst/>
            <a:cxnLst/>
            <a:rect l="l" t="t" r="r" b="b"/>
            <a:pathLst>
              <a:path w="3100383" h="3100383">
                <a:moveTo>
                  <a:pt x="0" y="0"/>
                </a:moveTo>
                <a:lnTo>
                  <a:pt x="3100383" y="0"/>
                </a:lnTo>
                <a:lnTo>
                  <a:pt x="3100383" y="3100383"/>
                </a:lnTo>
                <a:lnTo>
                  <a:pt x="0" y="3100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2575092">
            <a:off x="6515400" y="10588988"/>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4803000" y="1174222"/>
            <a:ext cx="9654754" cy="7692223"/>
          </a:xfrm>
          <a:custGeom>
            <a:avLst/>
            <a:gdLst/>
            <a:ahLst/>
            <a:cxnLst/>
            <a:rect l="l" t="t" r="r" b="b"/>
            <a:pathLst>
              <a:path w="9654754" h="7692223">
                <a:moveTo>
                  <a:pt x="0" y="0"/>
                </a:moveTo>
                <a:lnTo>
                  <a:pt x="9654755" y="0"/>
                </a:lnTo>
                <a:lnTo>
                  <a:pt x="9654755" y="7692223"/>
                </a:lnTo>
                <a:lnTo>
                  <a:pt x="0" y="7692223"/>
                </a:lnTo>
                <a:lnTo>
                  <a:pt x="0" y="0"/>
                </a:lnTo>
                <a:close/>
              </a:path>
            </a:pathLst>
          </a:custGeom>
          <a:blipFill>
            <a:blip r:embed="rId10"/>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7455033" y="860157"/>
            <a:ext cx="8566686" cy="8566686"/>
            <a:chOff x="0" y="0"/>
            <a:chExt cx="11422248" cy="11422248"/>
          </a:xfrm>
        </p:grpSpPr>
        <p:grpSp>
          <p:nvGrpSpPr>
            <p:cNvPr id="4" name="Group 4"/>
            <p:cNvGrpSpPr/>
            <p:nvPr/>
          </p:nvGrpSpPr>
          <p:grpSpPr>
            <a:xfrm>
              <a:off x="0" y="0"/>
              <a:ext cx="11422248" cy="114222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928641" y="909160"/>
              <a:ext cx="9564966" cy="956496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grpSp>
        <p:nvGrpSpPr>
          <p:cNvPr id="8" name="Group 8"/>
          <p:cNvGrpSpPr/>
          <p:nvPr/>
        </p:nvGrpSpPr>
        <p:grpSpPr>
          <a:xfrm rot="-10800000">
            <a:off x="14049091" y="4350373"/>
            <a:ext cx="4148921" cy="4082605"/>
            <a:chOff x="0" y="0"/>
            <a:chExt cx="5531895" cy="5443474"/>
          </a:xfrm>
        </p:grpSpPr>
        <p:sp>
          <p:nvSpPr>
            <p:cNvPr id="9" name="Freeform 9"/>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2" name="Freeform 12"/>
          <p:cNvSpPr/>
          <p:nvPr/>
        </p:nvSpPr>
        <p:spPr>
          <a:xfrm rot="-2575092">
            <a:off x="15498404" y="4936390"/>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5400000">
            <a:off x="6917707" y="544905"/>
            <a:ext cx="3100383" cy="3100383"/>
          </a:xfrm>
          <a:custGeom>
            <a:avLst/>
            <a:gdLst/>
            <a:ahLst/>
            <a:cxnLst/>
            <a:rect l="l" t="t" r="r" b="b"/>
            <a:pathLst>
              <a:path w="3100383" h="3100383">
                <a:moveTo>
                  <a:pt x="0" y="0"/>
                </a:moveTo>
                <a:lnTo>
                  <a:pt x="3100383" y="0"/>
                </a:lnTo>
                <a:lnTo>
                  <a:pt x="3100383" y="3100383"/>
                </a:lnTo>
                <a:lnTo>
                  <a:pt x="0" y="31003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4351994" y="1218389"/>
            <a:ext cx="9584012" cy="7850221"/>
          </a:xfrm>
          <a:custGeom>
            <a:avLst/>
            <a:gdLst/>
            <a:ahLst/>
            <a:cxnLst/>
            <a:rect l="l" t="t" r="r" b="b"/>
            <a:pathLst>
              <a:path w="9584012" h="7850221">
                <a:moveTo>
                  <a:pt x="0" y="0"/>
                </a:moveTo>
                <a:lnTo>
                  <a:pt x="9584012" y="0"/>
                </a:lnTo>
                <a:lnTo>
                  <a:pt x="9584012" y="7850222"/>
                </a:lnTo>
                <a:lnTo>
                  <a:pt x="0" y="7850222"/>
                </a:lnTo>
                <a:lnTo>
                  <a:pt x="0" y="0"/>
                </a:lnTo>
                <a:close/>
              </a:path>
            </a:pathLst>
          </a:custGeom>
          <a:blipFill>
            <a:blip r:embed="rId1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2575795" flipV="1">
            <a:off x="15303345" y="4816356"/>
            <a:ext cx="3203844" cy="1607747"/>
          </a:xfrm>
          <a:custGeom>
            <a:avLst/>
            <a:gdLst/>
            <a:ahLst/>
            <a:cxnLst/>
            <a:rect l="l" t="t" r="r" b="b"/>
            <a:pathLst>
              <a:path w="3203844" h="1607747">
                <a:moveTo>
                  <a:pt x="0" y="1607747"/>
                </a:moveTo>
                <a:lnTo>
                  <a:pt x="3203845" y="1607747"/>
                </a:lnTo>
                <a:lnTo>
                  <a:pt x="3203845" y="0"/>
                </a:lnTo>
                <a:lnTo>
                  <a:pt x="0" y="0"/>
                </a:lnTo>
                <a:lnTo>
                  <a:pt x="0" y="1607747"/>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014515" y="860157"/>
            <a:ext cx="8566686" cy="8566686"/>
            <a:chOff x="0" y="0"/>
            <a:chExt cx="11422248" cy="11422248"/>
          </a:xfrm>
        </p:grpSpPr>
        <p:grpSp>
          <p:nvGrpSpPr>
            <p:cNvPr id="5" name="Group 5"/>
            <p:cNvGrpSpPr/>
            <p:nvPr/>
          </p:nvGrpSpPr>
          <p:grpSpPr>
            <a:xfrm>
              <a:off x="0" y="0"/>
              <a:ext cx="11422248" cy="1142224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7" name="Group 7"/>
            <p:cNvGrpSpPr/>
            <p:nvPr/>
          </p:nvGrpSpPr>
          <p:grpSpPr>
            <a:xfrm>
              <a:off x="928641" y="909160"/>
              <a:ext cx="9564966" cy="956496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9" name="Freeform 9"/>
          <p:cNvSpPr/>
          <p:nvPr/>
        </p:nvSpPr>
        <p:spPr>
          <a:xfrm rot="-5400000">
            <a:off x="8308843" y="6399328"/>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575092">
            <a:off x="16033724" y="2555989"/>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9287895" y="1809470"/>
            <a:ext cx="7617373" cy="6668060"/>
            <a:chOff x="0" y="0"/>
            <a:chExt cx="7254032" cy="6350000"/>
          </a:xfrm>
        </p:grpSpPr>
        <p:sp>
          <p:nvSpPr>
            <p:cNvPr id="12" name="Freeform 12"/>
            <p:cNvSpPr/>
            <p:nvPr/>
          </p:nvSpPr>
          <p:spPr>
            <a:xfrm>
              <a:off x="0" y="0"/>
              <a:ext cx="7254032" cy="6351270"/>
            </a:xfrm>
            <a:custGeom>
              <a:avLst/>
              <a:gdLst/>
              <a:ahLst/>
              <a:cxnLst/>
              <a:rect l="l" t="t" r="r" b="b"/>
              <a:pathLst>
                <a:path w="7254032" h="6351270">
                  <a:moveTo>
                    <a:pt x="0" y="5955030"/>
                  </a:moveTo>
                  <a:lnTo>
                    <a:pt x="0" y="394970"/>
                  </a:lnTo>
                  <a:cubicBezTo>
                    <a:pt x="0" y="176530"/>
                    <a:pt x="201662" y="0"/>
                    <a:pt x="451201" y="0"/>
                  </a:cubicBezTo>
                  <a:lnTo>
                    <a:pt x="6804282" y="0"/>
                  </a:lnTo>
                  <a:cubicBezTo>
                    <a:pt x="7052370" y="0"/>
                    <a:pt x="7254032" y="176530"/>
                    <a:pt x="7254032" y="394970"/>
                  </a:cubicBezTo>
                  <a:lnTo>
                    <a:pt x="7254032" y="5956300"/>
                  </a:lnTo>
                  <a:cubicBezTo>
                    <a:pt x="7254032" y="6174740"/>
                    <a:pt x="7052370" y="6351270"/>
                    <a:pt x="6802831" y="6351270"/>
                  </a:cubicBezTo>
                  <a:lnTo>
                    <a:pt x="451201" y="6351270"/>
                  </a:lnTo>
                  <a:cubicBezTo>
                    <a:pt x="201662" y="6350000"/>
                    <a:pt x="0" y="6173470"/>
                    <a:pt x="0" y="5955030"/>
                  </a:cubicBezTo>
                  <a:close/>
                </a:path>
              </a:pathLst>
            </a:custGeom>
            <a:blipFill>
              <a:blip r:embed="rId9"/>
              <a:stretch>
                <a:fillRect l="-14527" r="-33155"/>
              </a:stretch>
            </a:blipFill>
          </p:spPr>
        </p:sp>
      </p:grpSp>
      <p:sp>
        <p:nvSpPr>
          <p:cNvPr id="13" name="Freeform 13"/>
          <p:cNvSpPr/>
          <p:nvPr/>
        </p:nvSpPr>
        <p:spPr>
          <a:xfrm rot="-2575092">
            <a:off x="7194857" y="10421083"/>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498315" y="4849007"/>
            <a:ext cx="6028266" cy="6004559"/>
          </a:xfrm>
          <a:prstGeom prst="rect">
            <a:avLst/>
          </a:prstGeom>
        </p:spPr>
        <p:txBody>
          <a:bodyPr lIns="0" tIns="0" rIns="0" bIns="0" rtlCol="0" anchor="t">
            <a:spAutoFit/>
          </a:bodyPr>
          <a:lstStyle/>
          <a:p>
            <a:pPr algn="l">
              <a:lnSpc>
                <a:spcPts val="6000"/>
              </a:lnSpc>
            </a:pPr>
            <a:r>
              <a:rPr lang="en-US" sz="2400">
                <a:solidFill>
                  <a:srgbClr val="FFFFFF"/>
                </a:solidFill>
                <a:latin typeface="Poppins Light"/>
                <a:ea typeface="Poppins Light"/>
                <a:cs typeface="Poppins Light"/>
                <a:sym typeface="Poppins Light"/>
              </a:rPr>
              <a:t>Introduction</a:t>
            </a:r>
          </a:p>
          <a:p>
            <a:pPr algn="l">
              <a:lnSpc>
                <a:spcPts val="6000"/>
              </a:lnSpc>
            </a:pPr>
            <a:r>
              <a:rPr lang="en-US" sz="2400">
                <a:solidFill>
                  <a:srgbClr val="FFFFFF"/>
                </a:solidFill>
                <a:latin typeface="Poppins Light"/>
                <a:ea typeface="Poppins Light"/>
                <a:cs typeface="Poppins Light"/>
                <a:sym typeface="Poppins Light"/>
              </a:rPr>
              <a:t>Understanding the Data</a:t>
            </a:r>
          </a:p>
          <a:p>
            <a:pPr algn="l">
              <a:lnSpc>
                <a:spcPts val="6000"/>
              </a:lnSpc>
            </a:pPr>
            <a:r>
              <a:rPr lang="en-US" sz="2400">
                <a:solidFill>
                  <a:srgbClr val="FFFFFF"/>
                </a:solidFill>
                <a:latin typeface="Poppins Light"/>
                <a:ea typeface="Poppins Light"/>
                <a:cs typeface="Poppins Light"/>
                <a:sym typeface="Poppins Light"/>
              </a:rPr>
              <a:t>Exploratory Data Analysis (EDA)</a:t>
            </a:r>
          </a:p>
          <a:p>
            <a:pPr algn="l">
              <a:lnSpc>
                <a:spcPts val="6000"/>
              </a:lnSpc>
            </a:pPr>
            <a:r>
              <a:rPr lang="en-US" sz="2400">
                <a:solidFill>
                  <a:srgbClr val="FFFFFF"/>
                </a:solidFill>
                <a:latin typeface="Poppins Light"/>
                <a:ea typeface="Poppins Light"/>
                <a:cs typeface="Poppins Light"/>
                <a:sym typeface="Poppins Light"/>
              </a:rPr>
              <a:t>Feature Engineering</a:t>
            </a:r>
          </a:p>
          <a:p>
            <a:pPr algn="l">
              <a:lnSpc>
                <a:spcPts val="6000"/>
              </a:lnSpc>
            </a:pPr>
            <a:r>
              <a:rPr lang="en-US" sz="2400">
                <a:solidFill>
                  <a:srgbClr val="FFFFFF"/>
                </a:solidFill>
                <a:latin typeface="Poppins Light"/>
                <a:ea typeface="Poppins Light"/>
                <a:cs typeface="Poppins Light"/>
                <a:sym typeface="Poppins Light"/>
              </a:rPr>
              <a:t>Model Building and Evaluation</a:t>
            </a:r>
          </a:p>
          <a:p>
            <a:pPr algn="l">
              <a:lnSpc>
                <a:spcPts val="6000"/>
              </a:lnSpc>
            </a:pPr>
            <a:r>
              <a:rPr lang="en-US" sz="2400">
                <a:solidFill>
                  <a:srgbClr val="FFFFFF"/>
                </a:solidFill>
                <a:latin typeface="Poppins Light"/>
                <a:ea typeface="Poppins Light"/>
                <a:cs typeface="Poppins Light"/>
                <a:sym typeface="Poppins Light"/>
              </a:rPr>
              <a:t>Visualization</a:t>
            </a:r>
          </a:p>
          <a:p>
            <a:pPr algn="l">
              <a:lnSpc>
                <a:spcPts val="6000"/>
              </a:lnSpc>
            </a:pPr>
            <a:endParaRPr lang="en-US" sz="2400">
              <a:solidFill>
                <a:srgbClr val="FFFFFF"/>
              </a:solidFill>
              <a:latin typeface="Poppins Light"/>
              <a:ea typeface="Poppins Light"/>
              <a:cs typeface="Poppins Light"/>
              <a:sym typeface="Poppins Light"/>
            </a:endParaRPr>
          </a:p>
          <a:p>
            <a:pPr algn="l">
              <a:lnSpc>
                <a:spcPts val="6000"/>
              </a:lnSpc>
            </a:pPr>
            <a:endParaRPr lang="en-US" sz="2400">
              <a:solidFill>
                <a:srgbClr val="FFFFFF"/>
              </a:solidFill>
              <a:latin typeface="Poppins Light"/>
              <a:ea typeface="Poppins Light"/>
              <a:cs typeface="Poppins Light"/>
              <a:sym typeface="Poppins Light"/>
            </a:endParaRPr>
          </a:p>
        </p:txBody>
      </p:sp>
      <p:sp>
        <p:nvSpPr>
          <p:cNvPr id="15" name="TextBox 15"/>
          <p:cNvSpPr txBox="1"/>
          <p:nvPr/>
        </p:nvSpPr>
        <p:spPr>
          <a:xfrm>
            <a:off x="2543345" y="2461594"/>
            <a:ext cx="6876648" cy="1309687"/>
          </a:xfrm>
          <a:prstGeom prst="rect">
            <a:avLst/>
          </a:prstGeom>
        </p:spPr>
        <p:txBody>
          <a:bodyPr lIns="0" tIns="0" rIns="0" bIns="0" rtlCol="0" anchor="t">
            <a:spAutoFit/>
          </a:bodyPr>
          <a:lstStyle/>
          <a:p>
            <a:pPr algn="l">
              <a:lnSpc>
                <a:spcPts val="5040"/>
              </a:lnSpc>
            </a:pPr>
            <a:r>
              <a:rPr lang="en-US" sz="4200" i="1">
                <a:solidFill>
                  <a:srgbClr val="FFFFFF"/>
                </a:solidFill>
                <a:latin typeface="Horizon"/>
                <a:ea typeface="Horizon"/>
                <a:cs typeface="Horizon"/>
                <a:sym typeface="Horizon"/>
              </a:rPr>
              <a:t>Presentation</a:t>
            </a:r>
          </a:p>
          <a:p>
            <a:pPr algn="l">
              <a:lnSpc>
                <a:spcPts val="5040"/>
              </a:lnSpc>
            </a:pPr>
            <a:r>
              <a:rPr lang="en-US" sz="4200" i="1">
                <a:solidFill>
                  <a:srgbClr val="FFFFFF"/>
                </a:solidFill>
                <a:latin typeface="Horizon"/>
                <a:ea typeface="Horizon"/>
                <a:cs typeface="Horizon"/>
                <a:sym typeface="Horizon"/>
              </a:rPr>
              <a:t>Outline</a:t>
            </a:r>
          </a:p>
        </p:txBody>
      </p:sp>
      <p:sp>
        <p:nvSpPr>
          <p:cNvPr id="16" name="TextBox 16"/>
          <p:cNvSpPr txBox="1"/>
          <p:nvPr/>
        </p:nvSpPr>
        <p:spPr>
          <a:xfrm>
            <a:off x="2498315" y="4453874"/>
            <a:ext cx="6028266" cy="445453"/>
          </a:xfrm>
          <a:prstGeom prst="rect">
            <a:avLst/>
          </a:prstGeom>
        </p:spPr>
        <p:txBody>
          <a:bodyPr lIns="0" tIns="0" rIns="0" bIns="0" rtlCol="0" anchor="t">
            <a:spAutoFit/>
          </a:bodyPr>
          <a:lstStyle/>
          <a:p>
            <a:pPr algn="l">
              <a:lnSpc>
                <a:spcPts val="3640"/>
              </a:lnSpc>
            </a:pPr>
            <a:r>
              <a:rPr lang="en-US" sz="2800" u="sng">
                <a:solidFill>
                  <a:srgbClr val="FFFFFF"/>
                </a:solidFill>
                <a:latin typeface="Poppins Medium"/>
                <a:ea typeface="Poppins Medium"/>
                <a:cs typeface="Poppins Medium"/>
                <a:sym typeface="Poppins Medium"/>
              </a:rPr>
              <a:t>ITEMS TO DISCUSS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5C4C"/>
        </a:solidFill>
        <a:effectLst/>
      </p:bgPr>
    </p:bg>
    <p:spTree>
      <p:nvGrpSpPr>
        <p:cNvPr id="1" name=""/>
        <p:cNvGrpSpPr/>
        <p:nvPr/>
      </p:nvGrpSpPr>
      <p:grpSpPr>
        <a:xfrm>
          <a:off x="0" y="0"/>
          <a:ext cx="0" cy="0"/>
          <a:chOff x="0" y="0"/>
          <a:chExt cx="0" cy="0"/>
        </a:xfrm>
      </p:grpSpPr>
      <p:sp>
        <p:nvSpPr>
          <p:cNvPr id="2" name="Freeform 2"/>
          <p:cNvSpPr/>
          <p:nvPr/>
        </p:nvSpPr>
        <p:spPr>
          <a:xfrm rot="-2575092">
            <a:off x="-2070352" y="5943398"/>
            <a:ext cx="5399216" cy="864967"/>
          </a:xfrm>
          <a:custGeom>
            <a:avLst/>
            <a:gdLst/>
            <a:ahLst/>
            <a:cxnLst/>
            <a:rect l="l" t="t" r="r" b="b"/>
            <a:pathLst>
              <a:path w="5399216" h="864967">
                <a:moveTo>
                  <a:pt x="0" y="0"/>
                </a:moveTo>
                <a:lnTo>
                  <a:pt x="5399217" y="0"/>
                </a:lnTo>
                <a:lnTo>
                  <a:pt x="5399217" y="864968"/>
                </a:lnTo>
                <a:lnTo>
                  <a:pt x="0" y="864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008228">
            <a:off x="2286279" y="3774318"/>
            <a:ext cx="1569077" cy="3138153"/>
          </a:xfrm>
          <a:custGeom>
            <a:avLst/>
            <a:gdLst/>
            <a:ahLst/>
            <a:cxnLst/>
            <a:rect l="l" t="t" r="r" b="b"/>
            <a:pathLst>
              <a:path w="1569077" h="3138153">
                <a:moveTo>
                  <a:pt x="0" y="0"/>
                </a:moveTo>
                <a:lnTo>
                  <a:pt x="1569076" y="0"/>
                </a:lnTo>
                <a:lnTo>
                  <a:pt x="1569076" y="3138153"/>
                </a:lnTo>
                <a:lnTo>
                  <a:pt x="0" y="31381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575795" flipV="1">
            <a:off x="13195382" y="9251884"/>
            <a:ext cx="3203844" cy="1607747"/>
          </a:xfrm>
          <a:custGeom>
            <a:avLst/>
            <a:gdLst/>
            <a:ahLst/>
            <a:cxnLst/>
            <a:rect l="l" t="t" r="r" b="b"/>
            <a:pathLst>
              <a:path w="3203844" h="1607747">
                <a:moveTo>
                  <a:pt x="0" y="1607748"/>
                </a:moveTo>
                <a:lnTo>
                  <a:pt x="3203844" y="1607748"/>
                </a:lnTo>
                <a:lnTo>
                  <a:pt x="3203844" y="0"/>
                </a:lnTo>
                <a:lnTo>
                  <a:pt x="0" y="0"/>
                </a:lnTo>
                <a:lnTo>
                  <a:pt x="0" y="160774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575092">
            <a:off x="10283636" y="10098641"/>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3915245" y="-1457319"/>
            <a:ext cx="3100383" cy="3100383"/>
          </a:xfrm>
          <a:custGeom>
            <a:avLst/>
            <a:gdLst/>
            <a:ahLst/>
            <a:cxnLst/>
            <a:rect l="l" t="t" r="r" b="b"/>
            <a:pathLst>
              <a:path w="3100383" h="3100383">
                <a:moveTo>
                  <a:pt x="0" y="0"/>
                </a:moveTo>
                <a:lnTo>
                  <a:pt x="3100382" y="0"/>
                </a:lnTo>
                <a:lnTo>
                  <a:pt x="3100382" y="3100383"/>
                </a:lnTo>
                <a:lnTo>
                  <a:pt x="0" y="3100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575092">
            <a:off x="14084824" y="596216"/>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692414" y="1161529"/>
            <a:ext cx="10903171" cy="8363730"/>
          </a:xfrm>
          <a:custGeom>
            <a:avLst/>
            <a:gdLst/>
            <a:ahLst/>
            <a:cxnLst/>
            <a:rect l="l" t="t" r="r" b="b"/>
            <a:pathLst>
              <a:path w="10903171" h="8363730">
                <a:moveTo>
                  <a:pt x="0" y="0"/>
                </a:moveTo>
                <a:lnTo>
                  <a:pt x="10903172" y="0"/>
                </a:lnTo>
                <a:lnTo>
                  <a:pt x="10903172" y="8363731"/>
                </a:lnTo>
                <a:lnTo>
                  <a:pt x="0" y="8363731"/>
                </a:lnTo>
                <a:lnTo>
                  <a:pt x="0" y="0"/>
                </a:lnTo>
                <a:close/>
              </a:path>
            </a:pathLst>
          </a:custGeom>
          <a:blipFill>
            <a:blip r:embed="rId1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2575795" flipV="1">
            <a:off x="14482875" y="1212784"/>
            <a:ext cx="3203844" cy="1607747"/>
          </a:xfrm>
          <a:custGeom>
            <a:avLst/>
            <a:gdLst/>
            <a:ahLst/>
            <a:cxnLst/>
            <a:rect l="l" t="t" r="r" b="b"/>
            <a:pathLst>
              <a:path w="3203844" h="1607747">
                <a:moveTo>
                  <a:pt x="0" y="1607748"/>
                </a:moveTo>
                <a:lnTo>
                  <a:pt x="3203844" y="1607748"/>
                </a:lnTo>
                <a:lnTo>
                  <a:pt x="3203844" y="0"/>
                </a:lnTo>
                <a:lnTo>
                  <a:pt x="0" y="0"/>
                </a:lnTo>
                <a:lnTo>
                  <a:pt x="0" y="160774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575092">
            <a:off x="14283698" y="-325050"/>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2140741" y="4556171"/>
            <a:ext cx="4281483" cy="4281483"/>
          </a:xfrm>
          <a:custGeom>
            <a:avLst/>
            <a:gdLst/>
            <a:ahLst/>
            <a:cxnLst/>
            <a:rect l="l" t="t" r="r" b="b"/>
            <a:pathLst>
              <a:path w="4281483" h="4281483">
                <a:moveTo>
                  <a:pt x="0" y="0"/>
                </a:moveTo>
                <a:lnTo>
                  <a:pt x="4281482" y="0"/>
                </a:lnTo>
                <a:lnTo>
                  <a:pt x="4281482" y="4281483"/>
                </a:lnTo>
                <a:lnTo>
                  <a:pt x="0" y="42814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2575092">
            <a:off x="-2568854" y="6278714"/>
            <a:ext cx="5399216" cy="864967"/>
          </a:xfrm>
          <a:custGeom>
            <a:avLst/>
            <a:gdLst/>
            <a:ahLst/>
            <a:cxnLst/>
            <a:rect l="l" t="t" r="r" b="b"/>
            <a:pathLst>
              <a:path w="5399216" h="864967">
                <a:moveTo>
                  <a:pt x="0" y="0"/>
                </a:moveTo>
                <a:lnTo>
                  <a:pt x="5399217" y="0"/>
                </a:lnTo>
                <a:lnTo>
                  <a:pt x="5399217" y="864968"/>
                </a:lnTo>
                <a:lnTo>
                  <a:pt x="0" y="86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005214" y="0"/>
            <a:ext cx="10277571" cy="10287000"/>
          </a:xfrm>
          <a:custGeom>
            <a:avLst/>
            <a:gdLst/>
            <a:ahLst/>
            <a:cxnLst/>
            <a:rect l="l" t="t" r="r" b="b"/>
            <a:pathLst>
              <a:path w="10277571" h="10287000">
                <a:moveTo>
                  <a:pt x="0" y="0"/>
                </a:moveTo>
                <a:lnTo>
                  <a:pt x="10277572" y="0"/>
                </a:lnTo>
                <a:lnTo>
                  <a:pt x="10277572" y="10287000"/>
                </a:lnTo>
                <a:lnTo>
                  <a:pt x="0" y="10287000"/>
                </a:lnTo>
                <a:lnTo>
                  <a:pt x="0" y="0"/>
                </a:lnTo>
                <a:close/>
              </a:path>
            </a:pathLst>
          </a:custGeom>
          <a:blipFill>
            <a:blip r:embed="rId9"/>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4860657" y="860157"/>
            <a:ext cx="8566686" cy="8566686"/>
            <a:chOff x="0" y="0"/>
            <a:chExt cx="11422248" cy="11422248"/>
          </a:xfrm>
        </p:grpSpPr>
        <p:grpSp>
          <p:nvGrpSpPr>
            <p:cNvPr id="4" name="Group 4"/>
            <p:cNvGrpSpPr/>
            <p:nvPr/>
          </p:nvGrpSpPr>
          <p:grpSpPr>
            <a:xfrm>
              <a:off x="0" y="0"/>
              <a:ext cx="11422248" cy="114222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928641" y="909160"/>
              <a:ext cx="9564966" cy="956496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8" name="Freeform 8"/>
          <p:cNvSpPr/>
          <p:nvPr/>
        </p:nvSpPr>
        <p:spPr>
          <a:xfrm rot="-5400000">
            <a:off x="-944783" y="1028700"/>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89704" y="2453568"/>
            <a:ext cx="4148921" cy="4082605"/>
            <a:chOff x="0" y="0"/>
            <a:chExt cx="5531895" cy="5443474"/>
          </a:xfrm>
        </p:grpSpPr>
        <p:sp>
          <p:nvSpPr>
            <p:cNvPr id="10" name="Freeform 10"/>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3" name="Freeform 13"/>
          <p:cNvSpPr/>
          <p:nvPr/>
        </p:nvSpPr>
        <p:spPr>
          <a:xfrm rot="-2575092">
            <a:off x="-1519177" y="5868572"/>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7877337">
            <a:off x="15121945" y="2511905"/>
            <a:ext cx="1640863" cy="3281727"/>
          </a:xfrm>
          <a:custGeom>
            <a:avLst/>
            <a:gdLst/>
            <a:ahLst/>
            <a:cxnLst/>
            <a:rect l="l" t="t" r="r" b="b"/>
            <a:pathLst>
              <a:path w="1640863" h="3281727">
                <a:moveTo>
                  <a:pt x="0" y="0"/>
                </a:moveTo>
                <a:lnTo>
                  <a:pt x="1640863" y="0"/>
                </a:lnTo>
                <a:lnTo>
                  <a:pt x="1640863" y="3281727"/>
                </a:lnTo>
                <a:lnTo>
                  <a:pt x="0" y="32817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rot="-2575092">
            <a:off x="14733412" y="1251158"/>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5400000">
            <a:off x="12571779" y="8079204"/>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2575092">
            <a:off x="8047134" y="10511550"/>
            <a:ext cx="5399216" cy="864967"/>
          </a:xfrm>
          <a:custGeom>
            <a:avLst/>
            <a:gdLst/>
            <a:ahLst/>
            <a:cxnLst/>
            <a:rect l="l" t="t" r="r" b="b"/>
            <a:pathLst>
              <a:path w="5399216" h="864967">
                <a:moveTo>
                  <a:pt x="0" y="0"/>
                </a:moveTo>
                <a:lnTo>
                  <a:pt x="5399217" y="0"/>
                </a:lnTo>
                <a:lnTo>
                  <a:pt x="5399217" y="864968"/>
                </a:lnTo>
                <a:lnTo>
                  <a:pt x="0" y="8649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4940612" y="2355077"/>
            <a:ext cx="7631167" cy="5930507"/>
          </a:xfrm>
          <a:custGeom>
            <a:avLst/>
            <a:gdLst/>
            <a:ahLst/>
            <a:cxnLst/>
            <a:rect l="l" t="t" r="r" b="b"/>
            <a:pathLst>
              <a:path w="7631167" h="5930507">
                <a:moveTo>
                  <a:pt x="0" y="0"/>
                </a:moveTo>
                <a:lnTo>
                  <a:pt x="7631167" y="0"/>
                </a:lnTo>
                <a:lnTo>
                  <a:pt x="7631167" y="5930507"/>
                </a:lnTo>
                <a:lnTo>
                  <a:pt x="0" y="5930507"/>
                </a:lnTo>
                <a:lnTo>
                  <a:pt x="0" y="0"/>
                </a:lnTo>
                <a:close/>
              </a:path>
            </a:pathLst>
          </a:custGeom>
          <a:blipFill>
            <a:blip r:embed="rId13"/>
            <a:stretch>
              <a:fillRect/>
            </a:stretch>
          </a:blipFill>
        </p:spPr>
      </p:sp>
      <p:sp>
        <p:nvSpPr>
          <p:cNvPr id="19" name="TextBox 19"/>
          <p:cNvSpPr txBox="1"/>
          <p:nvPr/>
        </p:nvSpPr>
        <p:spPr>
          <a:xfrm>
            <a:off x="3903636" y="1323519"/>
            <a:ext cx="10480727" cy="682144"/>
          </a:xfrm>
          <a:prstGeom prst="rect">
            <a:avLst/>
          </a:prstGeom>
        </p:spPr>
        <p:txBody>
          <a:bodyPr lIns="0" tIns="0" rIns="0" bIns="0" rtlCol="0" anchor="t">
            <a:spAutoFit/>
          </a:bodyPr>
          <a:lstStyle/>
          <a:p>
            <a:pPr marL="0" lvl="0" indent="0" algn="ctr">
              <a:lnSpc>
                <a:spcPts val="5560"/>
              </a:lnSpc>
              <a:spcBef>
                <a:spcPct val="0"/>
              </a:spcBef>
            </a:pPr>
            <a:r>
              <a:rPr lang="en-US" sz="4276" u="sng">
                <a:solidFill>
                  <a:srgbClr val="FFFFFF"/>
                </a:solidFill>
                <a:latin typeface="Poppins Medium"/>
                <a:ea typeface="Poppins Medium"/>
                <a:cs typeface="Poppins Medium"/>
                <a:sym typeface="Poppins Medium"/>
              </a:rPr>
              <a:t>MACHINE LEARNING AND PREDICITON</a:t>
            </a:r>
          </a:p>
        </p:txBody>
      </p:sp>
      <p:sp>
        <p:nvSpPr>
          <p:cNvPr id="20" name="TextBox 20"/>
          <p:cNvSpPr txBox="1"/>
          <p:nvPr/>
        </p:nvSpPr>
        <p:spPr>
          <a:xfrm>
            <a:off x="4457208" y="8370357"/>
            <a:ext cx="8597976" cy="705658"/>
          </a:xfrm>
          <a:prstGeom prst="rect">
            <a:avLst/>
          </a:prstGeom>
        </p:spPr>
        <p:txBody>
          <a:bodyPr lIns="0" tIns="0" rIns="0" bIns="0" rtlCol="0" anchor="t">
            <a:spAutoFit/>
          </a:bodyPr>
          <a:lstStyle/>
          <a:p>
            <a:pPr algn="ctr">
              <a:lnSpc>
                <a:spcPts val="5730"/>
              </a:lnSpc>
            </a:pPr>
            <a:r>
              <a:rPr lang="en-US" sz="4093" b="1">
                <a:solidFill>
                  <a:srgbClr val="FFFFFF"/>
                </a:solidFill>
                <a:latin typeface="Canva Sans Bold"/>
                <a:ea typeface="Canva Sans Bold"/>
                <a:cs typeface="Canva Sans Bold"/>
                <a:sym typeface="Canva Sans Bold"/>
              </a:rPr>
              <a:t>Code Reference: </a:t>
            </a:r>
            <a:r>
              <a:rPr lang="en-US" sz="4093" b="1" u="sng">
                <a:solidFill>
                  <a:srgbClr val="FFFFFF"/>
                </a:solidFill>
                <a:latin typeface="Canva Sans Bold"/>
                <a:ea typeface="Canva Sans Bold"/>
                <a:cs typeface="Canva Sans Bold"/>
                <a:sym typeface="Canva Sans Bold"/>
                <a:hlinkClick r:id="rId14" tooltip="https://colab.research.google.com/drive/1FqI6cvSH3jr1d3d1eVG0gPsQDJBmY2jB#scrollTo=sCuAgjQH9Wtq&amp;line=1&amp;uniqifier=1"/>
              </a:rPr>
              <a:t>ML</a:t>
            </a:r>
            <a:r>
              <a:rPr lang="en-US" sz="4093" b="1">
                <a:solidFill>
                  <a:srgbClr val="FFFFFF"/>
                </a:solidFill>
                <a:latin typeface="Canva Sans Bold"/>
                <a:ea typeface="Canva Sans Bold"/>
                <a:cs typeface="Canva Sans Bold"/>
                <a:sym typeface="Canva Sans Bold"/>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2575795" flipV="1">
            <a:off x="14482875" y="1212784"/>
            <a:ext cx="3203844" cy="1607747"/>
          </a:xfrm>
          <a:custGeom>
            <a:avLst/>
            <a:gdLst/>
            <a:ahLst/>
            <a:cxnLst/>
            <a:rect l="l" t="t" r="r" b="b"/>
            <a:pathLst>
              <a:path w="3203844" h="1607747">
                <a:moveTo>
                  <a:pt x="0" y="1607748"/>
                </a:moveTo>
                <a:lnTo>
                  <a:pt x="3203844" y="1607748"/>
                </a:lnTo>
                <a:lnTo>
                  <a:pt x="3203844" y="0"/>
                </a:lnTo>
                <a:lnTo>
                  <a:pt x="0" y="0"/>
                </a:lnTo>
                <a:lnTo>
                  <a:pt x="0" y="160774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575092">
            <a:off x="14283698" y="-325050"/>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2140741" y="4556171"/>
            <a:ext cx="4281483" cy="4281483"/>
          </a:xfrm>
          <a:custGeom>
            <a:avLst/>
            <a:gdLst/>
            <a:ahLst/>
            <a:cxnLst/>
            <a:rect l="l" t="t" r="r" b="b"/>
            <a:pathLst>
              <a:path w="4281483" h="4281483">
                <a:moveTo>
                  <a:pt x="0" y="0"/>
                </a:moveTo>
                <a:lnTo>
                  <a:pt x="4281482" y="0"/>
                </a:lnTo>
                <a:lnTo>
                  <a:pt x="4281482" y="4281483"/>
                </a:lnTo>
                <a:lnTo>
                  <a:pt x="0" y="42814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2575092">
            <a:off x="-2568854" y="6278714"/>
            <a:ext cx="5399216" cy="864967"/>
          </a:xfrm>
          <a:custGeom>
            <a:avLst/>
            <a:gdLst/>
            <a:ahLst/>
            <a:cxnLst/>
            <a:rect l="l" t="t" r="r" b="b"/>
            <a:pathLst>
              <a:path w="5399216" h="864967">
                <a:moveTo>
                  <a:pt x="0" y="0"/>
                </a:moveTo>
                <a:lnTo>
                  <a:pt x="5399217" y="0"/>
                </a:lnTo>
                <a:lnTo>
                  <a:pt x="5399217" y="864968"/>
                </a:lnTo>
                <a:lnTo>
                  <a:pt x="0" y="86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868123" y="2181832"/>
            <a:ext cx="10808300" cy="3028972"/>
          </a:xfrm>
          <a:custGeom>
            <a:avLst/>
            <a:gdLst/>
            <a:ahLst/>
            <a:cxnLst/>
            <a:rect l="l" t="t" r="r" b="b"/>
            <a:pathLst>
              <a:path w="10808300" h="3028972">
                <a:moveTo>
                  <a:pt x="0" y="0"/>
                </a:moveTo>
                <a:lnTo>
                  <a:pt x="10808300" y="0"/>
                </a:lnTo>
                <a:lnTo>
                  <a:pt x="10808300" y="3028973"/>
                </a:lnTo>
                <a:lnTo>
                  <a:pt x="0" y="3028973"/>
                </a:lnTo>
                <a:lnTo>
                  <a:pt x="0" y="0"/>
                </a:lnTo>
                <a:close/>
              </a:path>
            </a:pathLst>
          </a:custGeom>
          <a:blipFill>
            <a:blip r:embed="rId9"/>
            <a:stretch>
              <a:fillRect/>
            </a:stretch>
          </a:blipFill>
        </p:spPr>
      </p:sp>
      <p:sp>
        <p:nvSpPr>
          <p:cNvPr id="8" name="Freeform 8"/>
          <p:cNvSpPr/>
          <p:nvPr/>
        </p:nvSpPr>
        <p:spPr>
          <a:xfrm>
            <a:off x="7240882" y="6711198"/>
            <a:ext cx="10018418" cy="2354662"/>
          </a:xfrm>
          <a:custGeom>
            <a:avLst/>
            <a:gdLst/>
            <a:ahLst/>
            <a:cxnLst/>
            <a:rect l="l" t="t" r="r" b="b"/>
            <a:pathLst>
              <a:path w="10018418" h="2354662">
                <a:moveTo>
                  <a:pt x="0" y="0"/>
                </a:moveTo>
                <a:lnTo>
                  <a:pt x="10018418" y="0"/>
                </a:lnTo>
                <a:lnTo>
                  <a:pt x="10018418" y="2354661"/>
                </a:lnTo>
                <a:lnTo>
                  <a:pt x="0" y="2354661"/>
                </a:lnTo>
                <a:lnTo>
                  <a:pt x="0" y="0"/>
                </a:lnTo>
                <a:close/>
              </a:path>
            </a:pathLst>
          </a:custGeom>
          <a:blipFill>
            <a:blip r:embed="rId10"/>
            <a:stretch>
              <a:fillRect/>
            </a:stretch>
          </a:blipFill>
        </p:spPr>
      </p:sp>
      <p:sp>
        <p:nvSpPr>
          <p:cNvPr id="9" name="TextBox 9"/>
          <p:cNvSpPr txBox="1"/>
          <p:nvPr/>
        </p:nvSpPr>
        <p:spPr>
          <a:xfrm>
            <a:off x="1831575" y="1334514"/>
            <a:ext cx="8119157" cy="682144"/>
          </a:xfrm>
          <a:prstGeom prst="rect">
            <a:avLst/>
          </a:prstGeom>
        </p:spPr>
        <p:txBody>
          <a:bodyPr lIns="0" tIns="0" rIns="0" bIns="0" rtlCol="0" anchor="t">
            <a:spAutoFit/>
          </a:bodyPr>
          <a:lstStyle/>
          <a:p>
            <a:pPr marL="0" lvl="0" indent="0" algn="ctr">
              <a:lnSpc>
                <a:spcPts val="5560"/>
              </a:lnSpc>
              <a:spcBef>
                <a:spcPct val="0"/>
              </a:spcBef>
            </a:pPr>
            <a:r>
              <a:rPr lang="en-US" sz="4276" u="sng">
                <a:solidFill>
                  <a:srgbClr val="FFFFFF"/>
                </a:solidFill>
                <a:latin typeface="Poppins Medium"/>
                <a:ea typeface="Poppins Medium"/>
                <a:cs typeface="Poppins Medium"/>
                <a:sym typeface="Poppins Medium"/>
              </a:rPr>
              <a:t>PEARSON CORRELATION</a:t>
            </a:r>
          </a:p>
        </p:txBody>
      </p:sp>
      <p:sp>
        <p:nvSpPr>
          <p:cNvPr id="10" name="TextBox 10"/>
          <p:cNvSpPr txBox="1"/>
          <p:nvPr/>
        </p:nvSpPr>
        <p:spPr>
          <a:xfrm>
            <a:off x="8190512" y="5873182"/>
            <a:ext cx="8119157" cy="682144"/>
          </a:xfrm>
          <a:prstGeom prst="rect">
            <a:avLst/>
          </a:prstGeom>
        </p:spPr>
        <p:txBody>
          <a:bodyPr lIns="0" tIns="0" rIns="0" bIns="0" rtlCol="0" anchor="t">
            <a:spAutoFit/>
          </a:bodyPr>
          <a:lstStyle/>
          <a:p>
            <a:pPr marL="0" lvl="0" indent="0" algn="ctr">
              <a:lnSpc>
                <a:spcPts val="5560"/>
              </a:lnSpc>
              <a:spcBef>
                <a:spcPct val="0"/>
              </a:spcBef>
            </a:pPr>
            <a:r>
              <a:rPr lang="en-US" sz="4276" u="sng">
                <a:solidFill>
                  <a:srgbClr val="FFFFFF"/>
                </a:solidFill>
                <a:latin typeface="Poppins Medium"/>
                <a:ea typeface="Poppins Medium"/>
                <a:cs typeface="Poppins Medium"/>
                <a:sym typeface="Poppins Medium"/>
              </a:rPr>
              <a:t>CHI SQUARED TEST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2575795" flipV="1">
            <a:off x="14482875" y="1212784"/>
            <a:ext cx="3203844" cy="1607747"/>
          </a:xfrm>
          <a:custGeom>
            <a:avLst/>
            <a:gdLst/>
            <a:ahLst/>
            <a:cxnLst/>
            <a:rect l="l" t="t" r="r" b="b"/>
            <a:pathLst>
              <a:path w="3203844" h="1607747">
                <a:moveTo>
                  <a:pt x="0" y="1607748"/>
                </a:moveTo>
                <a:lnTo>
                  <a:pt x="3203844" y="1607748"/>
                </a:lnTo>
                <a:lnTo>
                  <a:pt x="3203844" y="0"/>
                </a:lnTo>
                <a:lnTo>
                  <a:pt x="0" y="0"/>
                </a:lnTo>
                <a:lnTo>
                  <a:pt x="0" y="160774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575092">
            <a:off x="14283698" y="-325050"/>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2140741" y="4556171"/>
            <a:ext cx="4281483" cy="4281483"/>
          </a:xfrm>
          <a:custGeom>
            <a:avLst/>
            <a:gdLst/>
            <a:ahLst/>
            <a:cxnLst/>
            <a:rect l="l" t="t" r="r" b="b"/>
            <a:pathLst>
              <a:path w="4281483" h="4281483">
                <a:moveTo>
                  <a:pt x="0" y="0"/>
                </a:moveTo>
                <a:lnTo>
                  <a:pt x="4281482" y="0"/>
                </a:lnTo>
                <a:lnTo>
                  <a:pt x="4281482" y="4281483"/>
                </a:lnTo>
                <a:lnTo>
                  <a:pt x="0" y="42814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2575092">
            <a:off x="-2568854" y="6278714"/>
            <a:ext cx="5399216" cy="864967"/>
          </a:xfrm>
          <a:custGeom>
            <a:avLst/>
            <a:gdLst/>
            <a:ahLst/>
            <a:cxnLst/>
            <a:rect l="l" t="t" r="r" b="b"/>
            <a:pathLst>
              <a:path w="5399216" h="864967">
                <a:moveTo>
                  <a:pt x="0" y="0"/>
                </a:moveTo>
                <a:lnTo>
                  <a:pt x="5399217" y="0"/>
                </a:lnTo>
                <a:lnTo>
                  <a:pt x="5399217" y="864968"/>
                </a:lnTo>
                <a:lnTo>
                  <a:pt x="0" y="86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971583" y="1993038"/>
            <a:ext cx="14344834" cy="5126265"/>
          </a:xfrm>
          <a:custGeom>
            <a:avLst/>
            <a:gdLst/>
            <a:ahLst/>
            <a:cxnLst/>
            <a:rect l="l" t="t" r="r" b="b"/>
            <a:pathLst>
              <a:path w="14344834" h="5126265">
                <a:moveTo>
                  <a:pt x="0" y="0"/>
                </a:moveTo>
                <a:lnTo>
                  <a:pt x="14344834" y="0"/>
                </a:lnTo>
                <a:lnTo>
                  <a:pt x="14344834" y="5126265"/>
                </a:lnTo>
                <a:lnTo>
                  <a:pt x="0" y="5126265"/>
                </a:lnTo>
                <a:lnTo>
                  <a:pt x="0" y="0"/>
                </a:lnTo>
                <a:close/>
              </a:path>
            </a:pathLst>
          </a:custGeom>
          <a:blipFill>
            <a:blip r:embed="rId9"/>
            <a:stretch>
              <a:fillRect/>
            </a:stretch>
          </a:blipFill>
        </p:spPr>
      </p:sp>
      <p:sp>
        <p:nvSpPr>
          <p:cNvPr id="8" name="Freeform 8"/>
          <p:cNvSpPr/>
          <p:nvPr/>
        </p:nvSpPr>
        <p:spPr>
          <a:xfrm>
            <a:off x="5198418" y="7452161"/>
            <a:ext cx="8217081" cy="2217062"/>
          </a:xfrm>
          <a:custGeom>
            <a:avLst/>
            <a:gdLst/>
            <a:ahLst/>
            <a:cxnLst/>
            <a:rect l="l" t="t" r="r" b="b"/>
            <a:pathLst>
              <a:path w="8217081" h="2217062">
                <a:moveTo>
                  <a:pt x="0" y="0"/>
                </a:moveTo>
                <a:lnTo>
                  <a:pt x="8217081" y="0"/>
                </a:lnTo>
                <a:lnTo>
                  <a:pt x="8217081" y="2217061"/>
                </a:lnTo>
                <a:lnTo>
                  <a:pt x="0" y="2217061"/>
                </a:lnTo>
                <a:lnTo>
                  <a:pt x="0" y="0"/>
                </a:lnTo>
                <a:close/>
              </a:path>
            </a:pathLst>
          </a:custGeom>
          <a:blipFill>
            <a:blip r:embed="rId10"/>
            <a:stretch>
              <a:fillRect/>
            </a:stretch>
          </a:blipFill>
        </p:spPr>
      </p:sp>
      <p:sp>
        <p:nvSpPr>
          <p:cNvPr id="9" name="TextBox 9"/>
          <p:cNvSpPr txBox="1"/>
          <p:nvPr/>
        </p:nvSpPr>
        <p:spPr>
          <a:xfrm>
            <a:off x="2402251" y="758129"/>
            <a:ext cx="12532794" cy="1068681"/>
          </a:xfrm>
          <a:prstGeom prst="rect">
            <a:avLst/>
          </a:prstGeom>
        </p:spPr>
        <p:txBody>
          <a:bodyPr lIns="0" tIns="0" rIns="0" bIns="0" rtlCol="0" anchor="t">
            <a:spAutoFit/>
          </a:bodyPr>
          <a:lstStyle/>
          <a:p>
            <a:pPr marL="0" lvl="0" indent="0" algn="ctr">
              <a:lnSpc>
                <a:spcPts val="8582"/>
              </a:lnSpc>
              <a:spcBef>
                <a:spcPct val="0"/>
              </a:spcBef>
            </a:pPr>
            <a:r>
              <a:rPr lang="en-US" sz="6601">
                <a:solidFill>
                  <a:srgbClr val="FFFFFF"/>
                </a:solidFill>
                <a:latin typeface="Poppins Medium"/>
                <a:ea typeface="Poppins Medium"/>
                <a:cs typeface="Poppins Medium"/>
                <a:sym typeface="Poppins Medium"/>
              </a:rPr>
              <a:t>LOGISTIC REGRESSION MODEL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2575795" flipV="1">
            <a:off x="14482875" y="1212784"/>
            <a:ext cx="3203844" cy="1607747"/>
          </a:xfrm>
          <a:custGeom>
            <a:avLst/>
            <a:gdLst/>
            <a:ahLst/>
            <a:cxnLst/>
            <a:rect l="l" t="t" r="r" b="b"/>
            <a:pathLst>
              <a:path w="3203844" h="1607747">
                <a:moveTo>
                  <a:pt x="0" y="1607748"/>
                </a:moveTo>
                <a:lnTo>
                  <a:pt x="3203844" y="1607748"/>
                </a:lnTo>
                <a:lnTo>
                  <a:pt x="3203844" y="0"/>
                </a:lnTo>
                <a:lnTo>
                  <a:pt x="0" y="0"/>
                </a:lnTo>
                <a:lnTo>
                  <a:pt x="0" y="160774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575092">
            <a:off x="14283698" y="-325050"/>
            <a:ext cx="5399216" cy="864967"/>
          </a:xfrm>
          <a:custGeom>
            <a:avLst/>
            <a:gdLst/>
            <a:ahLst/>
            <a:cxnLst/>
            <a:rect l="l" t="t" r="r" b="b"/>
            <a:pathLst>
              <a:path w="5399216" h="864967">
                <a:moveTo>
                  <a:pt x="0" y="0"/>
                </a:moveTo>
                <a:lnTo>
                  <a:pt x="5399216" y="0"/>
                </a:lnTo>
                <a:lnTo>
                  <a:pt x="5399216" y="864968"/>
                </a:lnTo>
                <a:lnTo>
                  <a:pt x="0" y="86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2140741" y="4556171"/>
            <a:ext cx="4281483" cy="4281483"/>
          </a:xfrm>
          <a:custGeom>
            <a:avLst/>
            <a:gdLst/>
            <a:ahLst/>
            <a:cxnLst/>
            <a:rect l="l" t="t" r="r" b="b"/>
            <a:pathLst>
              <a:path w="4281483" h="4281483">
                <a:moveTo>
                  <a:pt x="0" y="0"/>
                </a:moveTo>
                <a:lnTo>
                  <a:pt x="4281482" y="0"/>
                </a:lnTo>
                <a:lnTo>
                  <a:pt x="4281482" y="4281483"/>
                </a:lnTo>
                <a:lnTo>
                  <a:pt x="0" y="42814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2575092">
            <a:off x="-2568854" y="6278714"/>
            <a:ext cx="5399216" cy="864967"/>
          </a:xfrm>
          <a:custGeom>
            <a:avLst/>
            <a:gdLst/>
            <a:ahLst/>
            <a:cxnLst/>
            <a:rect l="l" t="t" r="r" b="b"/>
            <a:pathLst>
              <a:path w="5399216" h="864967">
                <a:moveTo>
                  <a:pt x="0" y="0"/>
                </a:moveTo>
                <a:lnTo>
                  <a:pt x="5399217" y="0"/>
                </a:lnTo>
                <a:lnTo>
                  <a:pt x="5399217" y="864968"/>
                </a:lnTo>
                <a:lnTo>
                  <a:pt x="0" y="86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140741" y="2016658"/>
            <a:ext cx="13824073" cy="5634755"/>
          </a:xfrm>
          <a:custGeom>
            <a:avLst/>
            <a:gdLst/>
            <a:ahLst/>
            <a:cxnLst/>
            <a:rect l="l" t="t" r="r" b="b"/>
            <a:pathLst>
              <a:path w="13824073" h="5634755">
                <a:moveTo>
                  <a:pt x="0" y="0"/>
                </a:moveTo>
                <a:lnTo>
                  <a:pt x="13824073" y="0"/>
                </a:lnTo>
                <a:lnTo>
                  <a:pt x="13824073" y="5634755"/>
                </a:lnTo>
                <a:lnTo>
                  <a:pt x="0" y="5634755"/>
                </a:lnTo>
                <a:lnTo>
                  <a:pt x="0" y="0"/>
                </a:lnTo>
                <a:close/>
              </a:path>
            </a:pathLst>
          </a:custGeom>
          <a:blipFill>
            <a:blip r:embed="rId9"/>
            <a:stretch>
              <a:fillRect/>
            </a:stretch>
          </a:blipFill>
        </p:spPr>
      </p:sp>
      <p:sp>
        <p:nvSpPr>
          <p:cNvPr id="8" name="Freeform 8"/>
          <p:cNvSpPr/>
          <p:nvPr/>
        </p:nvSpPr>
        <p:spPr>
          <a:xfrm>
            <a:off x="5494260" y="7888394"/>
            <a:ext cx="7299481" cy="1955663"/>
          </a:xfrm>
          <a:custGeom>
            <a:avLst/>
            <a:gdLst/>
            <a:ahLst/>
            <a:cxnLst/>
            <a:rect l="l" t="t" r="r" b="b"/>
            <a:pathLst>
              <a:path w="7299481" h="1955663">
                <a:moveTo>
                  <a:pt x="0" y="0"/>
                </a:moveTo>
                <a:lnTo>
                  <a:pt x="7299480" y="0"/>
                </a:lnTo>
                <a:lnTo>
                  <a:pt x="7299480" y="1955663"/>
                </a:lnTo>
                <a:lnTo>
                  <a:pt x="0" y="1955663"/>
                </a:lnTo>
                <a:lnTo>
                  <a:pt x="0" y="0"/>
                </a:lnTo>
                <a:close/>
              </a:path>
            </a:pathLst>
          </a:custGeom>
          <a:blipFill>
            <a:blip r:embed="rId10"/>
            <a:stretch>
              <a:fillRect/>
            </a:stretch>
          </a:blipFill>
        </p:spPr>
      </p:sp>
      <p:sp>
        <p:nvSpPr>
          <p:cNvPr id="9" name="TextBox 9"/>
          <p:cNvSpPr txBox="1"/>
          <p:nvPr/>
        </p:nvSpPr>
        <p:spPr>
          <a:xfrm>
            <a:off x="2402251" y="758129"/>
            <a:ext cx="12532794" cy="1068681"/>
          </a:xfrm>
          <a:prstGeom prst="rect">
            <a:avLst/>
          </a:prstGeom>
        </p:spPr>
        <p:txBody>
          <a:bodyPr lIns="0" tIns="0" rIns="0" bIns="0" rtlCol="0" anchor="t">
            <a:spAutoFit/>
          </a:bodyPr>
          <a:lstStyle/>
          <a:p>
            <a:pPr marL="0" lvl="0" indent="0" algn="ctr">
              <a:lnSpc>
                <a:spcPts val="8582"/>
              </a:lnSpc>
              <a:spcBef>
                <a:spcPct val="0"/>
              </a:spcBef>
            </a:pPr>
            <a:r>
              <a:rPr lang="en-US" sz="6601">
                <a:solidFill>
                  <a:srgbClr val="FFFFFF"/>
                </a:solidFill>
                <a:latin typeface="Poppins Medium"/>
                <a:ea typeface="Poppins Medium"/>
                <a:cs typeface="Poppins Medium"/>
                <a:sym typeface="Poppins Medium"/>
              </a:rPr>
              <a:t>LINEAR REGRESSION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5C4C"/>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70171" y="1472939"/>
            <a:ext cx="4148921" cy="4082605"/>
            <a:chOff x="0" y="0"/>
            <a:chExt cx="5531895" cy="5443474"/>
          </a:xfrm>
        </p:grpSpPr>
        <p:sp>
          <p:nvSpPr>
            <p:cNvPr id="3" name="Freeform 3"/>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6" name="Freeform 6"/>
          <p:cNvSpPr/>
          <p:nvPr/>
        </p:nvSpPr>
        <p:spPr>
          <a:xfrm rot="-2575092">
            <a:off x="15634724" y="1722544"/>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575795" flipV="1">
            <a:off x="1406147" y="9007760"/>
            <a:ext cx="3203844" cy="1607747"/>
          </a:xfrm>
          <a:custGeom>
            <a:avLst/>
            <a:gdLst/>
            <a:ahLst/>
            <a:cxnLst/>
            <a:rect l="l" t="t" r="r" b="b"/>
            <a:pathLst>
              <a:path w="3203844" h="1607747">
                <a:moveTo>
                  <a:pt x="0" y="1607747"/>
                </a:moveTo>
                <a:lnTo>
                  <a:pt x="3203844" y="1607747"/>
                </a:lnTo>
                <a:lnTo>
                  <a:pt x="3203844" y="0"/>
                </a:lnTo>
                <a:lnTo>
                  <a:pt x="0" y="0"/>
                </a:lnTo>
                <a:lnTo>
                  <a:pt x="0" y="160774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575092">
            <a:off x="-2279076" y="10655935"/>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5400000">
            <a:off x="4024997" y="-1765205"/>
            <a:ext cx="3100383" cy="3100383"/>
          </a:xfrm>
          <a:custGeom>
            <a:avLst/>
            <a:gdLst/>
            <a:ahLst/>
            <a:cxnLst/>
            <a:rect l="l" t="t" r="r" b="b"/>
            <a:pathLst>
              <a:path w="3100383" h="3100383">
                <a:moveTo>
                  <a:pt x="0" y="0"/>
                </a:moveTo>
                <a:lnTo>
                  <a:pt x="3100383" y="0"/>
                </a:lnTo>
                <a:lnTo>
                  <a:pt x="3100383" y="3100383"/>
                </a:lnTo>
                <a:lnTo>
                  <a:pt x="0" y="31003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2575092">
            <a:off x="5778409" y="-933888"/>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091800" y="1335178"/>
            <a:ext cx="16065430" cy="7598213"/>
          </a:xfrm>
          <a:custGeom>
            <a:avLst/>
            <a:gdLst/>
            <a:ahLst/>
            <a:cxnLst/>
            <a:rect l="l" t="t" r="r" b="b"/>
            <a:pathLst>
              <a:path w="16065430" h="7598213">
                <a:moveTo>
                  <a:pt x="0" y="0"/>
                </a:moveTo>
                <a:lnTo>
                  <a:pt x="16065430" y="0"/>
                </a:lnTo>
                <a:lnTo>
                  <a:pt x="16065430" y="7598213"/>
                </a:lnTo>
                <a:lnTo>
                  <a:pt x="0" y="7598213"/>
                </a:lnTo>
                <a:lnTo>
                  <a:pt x="0" y="0"/>
                </a:lnTo>
                <a:close/>
              </a:path>
            </a:pathLst>
          </a:custGeom>
          <a:blipFill>
            <a:blip r:embed="rId12"/>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5C4C"/>
        </a:solidFill>
        <a:effectLst/>
      </p:bgPr>
    </p:bg>
    <p:spTree>
      <p:nvGrpSpPr>
        <p:cNvPr id="1" name=""/>
        <p:cNvGrpSpPr/>
        <p:nvPr/>
      </p:nvGrpSpPr>
      <p:grpSpPr>
        <a:xfrm>
          <a:off x="0" y="0"/>
          <a:ext cx="0" cy="0"/>
          <a:chOff x="0" y="0"/>
          <a:chExt cx="0" cy="0"/>
        </a:xfrm>
      </p:grpSpPr>
      <p:sp>
        <p:nvSpPr>
          <p:cNvPr id="2" name="TextBox 2"/>
          <p:cNvSpPr txBox="1"/>
          <p:nvPr/>
        </p:nvSpPr>
        <p:spPr>
          <a:xfrm>
            <a:off x="-441483" y="3400416"/>
            <a:ext cx="19443725" cy="1647129"/>
          </a:xfrm>
          <a:prstGeom prst="rect">
            <a:avLst/>
          </a:prstGeom>
        </p:spPr>
        <p:txBody>
          <a:bodyPr lIns="0" tIns="0" rIns="0" bIns="0" rtlCol="0" anchor="t">
            <a:spAutoFit/>
          </a:bodyPr>
          <a:lstStyle/>
          <a:p>
            <a:pPr marL="0" lvl="0" indent="0" algn="ctr">
              <a:lnSpc>
                <a:spcPts val="13315"/>
              </a:lnSpc>
              <a:spcBef>
                <a:spcPct val="0"/>
              </a:spcBef>
            </a:pPr>
            <a:r>
              <a:rPr lang="en-US" sz="10242" u="sng">
                <a:solidFill>
                  <a:srgbClr val="FFFFFF"/>
                </a:solidFill>
                <a:latin typeface="Poppins Medium"/>
                <a:ea typeface="Poppins Medium"/>
                <a:cs typeface="Poppins Medium"/>
                <a:sym typeface="Poppins Medium"/>
              </a:rPr>
              <a:t>THANK YOU</a:t>
            </a:r>
          </a:p>
        </p:txBody>
      </p:sp>
      <p:sp>
        <p:nvSpPr>
          <p:cNvPr id="3" name="TextBox 3"/>
          <p:cNvSpPr txBox="1"/>
          <p:nvPr/>
        </p:nvSpPr>
        <p:spPr>
          <a:xfrm>
            <a:off x="3325273" y="6068637"/>
            <a:ext cx="11637453" cy="989566"/>
          </a:xfrm>
          <a:prstGeom prst="rect">
            <a:avLst/>
          </a:prstGeom>
        </p:spPr>
        <p:txBody>
          <a:bodyPr lIns="0" tIns="0" rIns="0" bIns="0" rtlCol="0" anchor="t">
            <a:spAutoFit/>
          </a:bodyPr>
          <a:lstStyle/>
          <a:p>
            <a:pPr marL="0" lvl="0" indent="0" algn="ctr">
              <a:lnSpc>
                <a:spcPts val="7969"/>
              </a:lnSpc>
              <a:spcBef>
                <a:spcPct val="0"/>
              </a:spcBef>
            </a:pPr>
            <a:r>
              <a:rPr lang="en-US" sz="6130" dirty="0">
                <a:solidFill>
                  <a:srgbClr val="FFFFFF"/>
                </a:solidFill>
                <a:latin typeface="Poppins Medium"/>
                <a:ea typeface="Poppins Medium"/>
                <a:cs typeface="Poppins Medium"/>
                <a:sym typeface="Poppins Medium"/>
              </a:rPr>
              <a:t>LINK TO </a:t>
            </a:r>
            <a:r>
              <a:rPr lang="en-US" sz="6130" u="sng" dirty="0">
                <a:solidFill>
                  <a:srgbClr val="FFFFFF"/>
                </a:solidFill>
                <a:latin typeface="Poppins Medium"/>
                <a:ea typeface="Poppins Medium"/>
                <a:cs typeface="Poppins Medium"/>
                <a:sym typeface="Poppins Medium"/>
                <a:hlinkClick r:id="rId2"/>
              </a:rPr>
              <a:t>BLOG POST</a:t>
            </a:r>
            <a:endParaRPr lang="en-US" sz="6130" u="sng" dirty="0">
              <a:solidFill>
                <a:srgbClr val="FFFFFF"/>
              </a:solidFill>
              <a:latin typeface="Poppins Medium"/>
              <a:ea typeface="Poppins Medium"/>
              <a:cs typeface="Poppins Medium"/>
              <a:sym typeface="Poppins Medium"/>
              <a:hlinkClick r:id="rId3" tooltip="https://medium.com/@work2jash/predicting-ipl-match-outcomes-a-data-science-approach-20468e7446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5C4C"/>
        </a:solidFill>
        <a:effectLst/>
      </p:bgPr>
    </p:bg>
    <p:spTree>
      <p:nvGrpSpPr>
        <p:cNvPr id="1" name=""/>
        <p:cNvGrpSpPr/>
        <p:nvPr/>
      </p:nvGrpSpPr>
      <p:grpSpPr>
        <a:xfrm>
          <a:off x="0" y="0"/>
          <a:ext cx="0" cy="0"/>
          <a:chOff x="0" y="0"/>
          <a:chExt cx="0" cy="0"/>
        </a:xfrm>
      </p:grpSpPr>
      <p:grpSp>
        <p:nvGrpSpPr>
          <p:cNvPr id="2" name="Group 2"/>
          <p:cNvGrpSpPr/>
          <p:nvPr/>
        </p:nvGrpSpPr>
        <p:grpSpPr>
          <a:xfrm>
            <a:off x="455542" y="860157"/>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grpSp>
        <p:nvGrpSpPr>
          <p:cNvPr id="7" name="Group 7"/>
          <p:cNvGrpSpPr/>
          <p:nvPr/>
        </p:nvGrpSpPr>
        <p:grpSpPr>
          <a:xfrm>
            <a:off x="455542" y="792828"/>
            <a:ext cx="7647701" cy="8701343"/>
            <a:chOff x="0" y="0"/>
            <a:chExt cx="8371621" cy="9525000"/>
          </a:xfrm>
        </p:grpSpPr>
        <p:sp>
          <p:nvSpPr>
            <p:cNvPr id="8" name="Freeform 8"/>
            <p:cNvSpPr/>
            <p:nvPr/>
          </p:nvSpPr>
          <p:spPr>
            <a:xfrm>
              <a:off x="0" y="0"/>
              <a:ext cx="8371622" cy="9525000"/>
            </a:xfrm>
            <a:custGeom>
              <a:avLst/>
              <a:gdLst/>
              <a:ahLst/>
              <a:cxnLst/>
              <a:rect l="l" t="t" r="r" b="b"/>
              <a:pathLst>
                <a:path w="8371622" h="9525000">
                  <a:moveTo>
                    <a:pt x="0" y="9042400"/>
                  </a:moveTo>
                  <a:lnTo>
                    <a:pt x="0" y="482600"/>
                  </a:lnTo>
                  <a:cubicBezTo>
                    <a:pt x="0" y="215900"/>
                    <a:pt x="284635" y="0"/>
                    <a:pt x="636243" y="0"/>
                  </a:cubicBezTo>
                  <a:lnTo>
                    <a:pt x="7735378" y="0"/>
                  </a:lnTo>
                  <a:cubicBezTo>
                    <a:pt x="8086986" y="0"/>
                    <a:pt x="8371622" y="217170"/>
                    <a:pt x="8371622" y="482600"/>
                  </a:cubicBezTo>
                  <a:lnTo>
                    <a:pt x="8371622" y="9042400"/>
                  </a:lnTo>
                  <a:cubicBezTo>
                    <a:pt x="8371622" y="9309100"/>
                    <a:pt x="8086986" y="9525000"/>
                    <a:pt x="7735378" y="9525000"/>
                  </a:cubicBezTo>
                  <a:lnTo>
                    <a:pt x="636243" y="9525000"/>
                  </a:lnTo>
                  <a:cubicBezTo>
                    <a:pt x="286309" y="9525000"/>
                    <a:pt x="0" y="9309100"/>
                    <a:pt x="0" y="9042400"/>
                  </a:cubicBezTo>
                  <a:close/>
                </a:path>
              </a:pathLst>
            </a:custGeom>
            <a:blipFill>
              <a:blip r:embed="rId2"/>
              <a:stretch>
                <a:fillRect l="-51135" r="-51135"/>
              </a:stretch>
            </a:blipFill>
          </p:spPr>
        </p:sp>
      </p:grpSp>
      <p:sp>
        <p:nvSpPr>
          <p:cNvPr id="9" name="Freeform 9"/>
          <p:cNvSpPr/>
          <p:nvPr/>
        </p:nvSpPr>
        <p:spPr>
          <a:xfrm rot="-2575795" flipV="1">
            <a:off x="5514935" y="1432744"/>
            <a:ext cx="3203844" cy="1607747"/>
          </a:xfrm>
          <a:custGeom>
            <a:avLst/>
            <a:gdLst/>
            <a:ahLst/>
            <a:cxnLst/>
            <a:rect l="l" t="t" r="r" b="b"/>
            <a:pathLst>
              <a:path w="3203844" h="1607747">
                <a:moveTo>
                  <a:pt x="0" y="1607747"/>
                </a:moveTo>
                <a:lnTo>
                  <a:pt x="3203844" y="1607747"/>
                </a:lnTo>
                <a:lnTo>
                  <a:pt x="3203844" y="0"/>
                </a:lnTo>
                <a:lnTo>
                  <a:pt x="0" y="0"/>
                </a:lnTo>
                <a:lnTo>
                  <a:pt x="0" y="160774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2575092">
            <a:off x="5403635" y="-62566"/>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8488828" y="4059753"/>
            <a:ext cx="7993185" cy="2327090"/>
            <a:chOff x="0" y="0"/>
            <a:chExt cx="10657580" cy="3102787"/>
          </a:xfrm>
        </p:grpSpPr>
        <p:sp>
          <p:nvSpPr>
            <p:cNvPr id="12" name="TextBox 12"/>
            <p:cNvSpPr txBox="1"/>
            <p:nvPr/>
          </p:nvSpPr>
          <p:spPr>
            <a:xfrm>
              <a:off x="0" y="-47625"/>
              <a:ext cx="10657580" cy="898481"/>
            </a:xfrm>
            <a:prstGeom prst="rect">
              <a:avLst/>
            </a:prstGeom>
          </p:spPr>
          <p:txBody>
            <a:bodyPr lIns="0" tIns="0" rIns="0" bIns="0" rtlCol="0" anchor="t">
              <a:spAutoFit/>
            </a:bodyPr>
            <a:lstStyle/>
            <a:p>
              <a:pPr marL="0" lvl="0" indent="0" algn="l">
                <a:lnSpc>
                  <a:spcPts val="5040"/>
                </a:lnSpc>
                <a:spcBef>
                  <a:spcPct val="0"/>
                </a:spcBef>
              </a:pPr>
              <a:r>
                <a:rPr lang="en-US" sz="4200" i="1">
                  <a:solidFill>
                    <a:srgbClr val="FFFFFF"/>
                  </a:solidFill>
                  <a:latin typeface="Horizon"/>
                  <a:ea typeface="Horizon"/>
                  <a:cs typeface="Horizon"/>
                  <a:sym typeface="Horizon"/>
                </a:rPr>
                <a:t>About Cricket</a:t>
              </a:r>
            </a:p>
          </p:txBody>
        </p:sp>
        <p:sp>
          <p:nvSpPr>
            <p:cNvPr id="13" name="TextBox 13"/>
            <p:cNvSpPr txBox="1"/>
            <p:nvPr/>
          </p:nvSpPr>
          <p:spPr>
            <a:xfrm>
              <a:off x="0" y="2538973"/>
              <a:ext cx="9866754" cy="563814"/>
            </a:xfrm>
            <a:prstGeom prst="rect">
              <a:avLst/>
            </a:prstGeom>
          </p:spPr>
          <p:txBody>
            <a:bodyPr lIns="0" tIns="0" rIns="0" bIns="0" rtlCol="0" anchor="t">
              <a:spAutoFit/>
            </a:bodyPr>
            <a:lstStyle/>
            <a:p>
              <a:pPr algn="l">
                <a:lnSpc>
                  <a:spcPts val="3600"/>
                </a:lnSpc>
              </a:pPr>
              <a:r>
                <a:rPr lang="en-US" sz="2400">
                  <a:solidFill>
                    <a:srgbClr val="FFFFFF"/>
                  </a:solidFill>
                  <a:latin typeface="Poppins Light"/>
                  <a:ea typeface="Poppins Light"/>
                  <a:cs typeface="Poppins Light"/>
                  <a:sym typeface="Poppins Light"/>
                </a:rPr>
                <a:t>Explaining the Game of Cricket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4860657" y="860157"/>
            <a:ext cx="8566686" cy="8566686"/>
            <a:chOff x="0" y="0"/>
            <a:chExt cx="11422248" cy="11422248"/>
          </a:xfrm>
        </p:grpSpPr>
        <p:grpSp>
          <p:nvGrpSpPr>
            <p:cNvPr id="4" name="Group 4"/>
            <p:cNvGrpSpPr/>
            <p:nvPr/>
          </p:nvGrpSpPr>
          <p:grpSpPr>
            <a:xfrm>
              <a:off x="0" y="0"/>
              <a:ext cx="11422248" cy="114222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928641" y="909160"/>
              <a:ext cx="9564966" cy="956496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8" name="TextBox 8"/>
          <p:cNvSpPr txBox="1"/>
          <p:nvPr/>
        </p:nvSpPr>
        <p:spPr>
          <a:xfrm>
            <a:off x="3647637" y="4202149"/>
            <a:ext cx="11405781" cy="1771518"/>
          </a:xfrm>
          <a:prstGeom prst="rect">
            <a:avLst/>
          </a:prstGeom>
        </p:spPr>
        <p:txBody>
          <a:bodyPr lIns="0" tIns="0" rIns="0" bIns="0" rtlCol="0" anchor="t">
            <a:spAutoFit/>
          </a:bodyPr>
          <a:lstStyle/>
          <a:p>
            <a:pPr marL="0" lvl="0" indent="0" algn="ctr">
              <a:lnSpc>
                <a:spcPts val="6719"/>
              </a:lnSpc>
              <a:spcBef>
                <a:spcPct val="0"/>
              </a:spcBef>
            </a:pPr>
            <a:r>
              <a:rPr lang="en-US" sz="5599" i="1">
                <a:solidFill>
                  <a:srgbClr val="FFFFFF"/>
                </a:solidFill>
                <a:latin typeface="Horizon"/>
                <a:ea typeface="Horizon"/>
                <a:cs typeface="Horizon"/>
                <a:sym typeface="Horizon"/>
              </a:rPr>
              <a:t>Understanding the Data: </a:t>
            </a:r>
          </a:p>
        </p:txBody>
      </p:sp>
      <p:sp>
        <p:nvSpPr>
          <p:cNvPr id="9" name="Freeform 9"/>
          <p:cNvSpPr/>
          <p:nvPr/>
        </p:nvSpPr>
        <p:spPr>
          <a:xfrm rot="-7877337">
            <a:off x="1041016" y="923824"/>
            <a:ext cx="1790780" cy="3581560"/>
          </a:xfrm>
          <a:custGeom>
            <a:avLst/>
            <a:gdLst/>
            <a:ahLst/>
            <a:cxnLst/>
            <a:rect l="l" t="t" r="r" b="b"/>
            <a:pathLst>
              <a:path w="1790780" h="3581560">
                <a:moveTo>
                  <a:pt x="0" y="0"/>
                </a:moveTo>
                <a:lnTo>
                  <a:pt x="1790780" y="0"/>
                </a:lnTo>
                <a:lnTo>
                  <a:pt x="1790780" y="3581559"/>
                </a:lnTo>
                <a:lnTo>
                  <a:pt x="0" y="35815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2575092">
            <a:off x="948029" y="-402558"/>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rot="-10800000">
            <a:off x="15818337" y="4089955"/>
            <a:ext cx="4148921" cy="4082605"/>
            <a:chOff x="0" y="0"/>
            <a:chExt cx="5531895" cy="5443474"/>
          </a:xfrm>
        </p:grpSpPr>
        <p:sp>
          <p:nvSpPr>
            <p:cNvPr id="12" name="Freeform 12"/>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5" name="Freeform 15"/>
          <p:cNvSpPr/>
          <p:nvPr/>
        </p:nvSpPr>
        <p:spPr>
          <a:xfrm rot="-2575092">
            <a:off x="15588392" y="6656184"/>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2575092">
            <a:off x="741501" y="9789606"/>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rot="-5400000">
            <a:off x="1028700" y="8397053"/>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rot="-5400000">
            <a:off x="12679866" y="-1596176"/>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242" y="-123092"/>
            <a:ext cx="9262242" cy="10533185"/>
          </a:xfrm>
          <a:prstGeom prst="rect">
            <a:avLst/>
          </a:prstGeom>
          <a:solidFill>
            <a:srgbClr val="FF5C4C"/>
          </a:solidFill>
        </p:spPr>
      </p:sp>
      <p:grpSp>
        <p:nvGrpSpPr>
          <p:cNvPr id="3" name="Group 3"/>
          <p:cNvGrpSpPr/>
          <p:nvPr/>
        </p:nvGrpSpPr>
        <p:grpSpPr>
          <a:xfrm>
            <a:off x="681253" y="1617720"/>
            <a:ext cx="8109486" cy="8109486"/>
            <a:chOff x="0" y="0"/>
            <a:chExt cx="10812648" cy="10812648"/>
          </a:xfrm>
        </p:grpSpPr>
        <p:grpSp>
          <p:nvGrpSpPr>
            <p:cNvPr id="4" name="Group 4"/>
            <p:cNvGrpSpPr/>
            <p:nvPr/>
          </p:nvGrpSpPr>
          <p:grpSpPr>
            <a:xfrm>
              <a:off x="0" y="0"/>
              <a:ext cx="10812648" cy="108126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879080" y="860638"/>
              <a:ext cx="9054488" cy="905448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8" name="Freeform 8"/>
          <p:cNvSpPr/>
          <p:nvPr/>
        </p:nvSpPr>
        <p:spPr>
          <a:xfrm rot="-8008228">
            <a:off x="-510915" y="6190344"/>
            <a:ext cx="1430002" cy="2860004"/>
          </a:xfrm>
          <a:custGeom>
            <a:avLst/>
            <a:gdLst/>
            <a:ahLst/>
            <a:cxnLst/>
            <a:rect l="l" t="t" r="r" b="b"/>
            <a:pathLst>
              <a:path w="1430002" h="2860004">
                <a:moveTo>
                  <a:pt x="0" y="0"/>
                </a:moveTo>
                <a:lnTo>
                  <a:pt x="1430002" y="0"/>
                </a:lnTo>
                <a:lnTo>
                  <a:pt x="1430002" y="2860005"/>
                </a:lnTo>
                <a:lnTo>
                  <a:pt x="0" y="2860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500492" y="2535818"/>
            <a:ext cx="6024773" cy="6024773"/>
          </a:xfrm>
          <a:custGeom>
            <a:avLst/>
            <a:gdLst/>
            <a:ahLst/>
            <a:cxnLst/>
            <a:rect l="l" t="t" r="r" b="b"/>
            <a:pathLst>
              <a:path w="6024773" h="6024773">
                <a:moveTo>
                  <a:pt x="0" y="0"/>
                </a:moveTo>
                <a:lnTo>
                  <a:pt x="6024774" y="0"/>
                </a:lnTo>
                <a:lnTo>
                  <a:pt x="6024774" y="6024773"/>
                </a:lnTo>
                <a:lnTo>
                  <a:pt x="0" y="6024773"/>
                </a:lnTo>
                <a:lnTo>
                  <a:pt x="0" y="0"/>
                </a:lnTo>
                <a:close/>
              </a:path>
            </a:pathLst>
          </a:custGeom>
          <a:blipFill>
            <a:blip r:embed="rId4"/>
            <a:stretch>
              <a:fillRect/>
            </a:stretch>
          </a:blipFill>
        </p:spPr>
      </p:sp>
      <p:sp>
        <p:nvSpPr>
          <p:cNvPr id="10" name="Freeform 10"/>
          <p:cNvSpPr/>
          <p:nvPr/>
        </p:nvSpPr>
        <p:spPr>
          <a:xfrm rot="-2575092">
            <a:off x="-2018355" y="9245672"/>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235722" y="662004"/>
            <a:ext cx="6554315" cy="685767"/>
          </a:xfrm>
          <a:prstGeom prst="rect">
            <a:avLst/>
          </a:prstGeom>
        </p:spPr>
        <p:txBody>
          <a:bodyPr lIns="0" tIns="0" rIns="0" bIns="0" rtlCol="0" anchor="t">
            <a:spAutoFit/>
          </a:bodyPr>
          <a:lstStyle/>
          <a:p>
            <a:pPr marL="0" lvl="0" indent="0" algn="ctr">
              <a:lnSpc>
                <a:spcPts val="5040"/>
              </a:lnSpc>
              <a:spcBef>
                <a:spcPct val="0"/>
              </a:spcBef>
            </a:pPr>
            <a:r>
              <a:rPr lang="en-US" sz="4200" i="1">
                <a:solidFill>
                  <a:srgbClr val="FFFFFF"/>
                </a:solidFill>
                <a:latin typeface="Horizon"/>
                <a:ea typeface="Horizon"/>
                <a:cs typeface="Horizon"/>
                <a:sym typeface="Horizon"/>
              </a:rPr>
              <a:t>Two Datasets</a:t>
            </a:r>
          </a:p>
        </p:txBody>
      </p:sp>
      <p:grpSp>
        <p:nvGrpSpPr>
          <p:cNvPr id="12" name="Group 12"/>
          <p:cNvGrpSpPr/>
          <p:nvPr/>
        </p:nvGrpSpPr>
        <p:grpSpPr>
          <a:xfrm>
            <a:off x="10234574" y="2208270"/>
            <a:ext cx="6258622" cy="2407600"/>
            <a:chOff x="0" y="0"/>
            <a:chExt cx="8344829" cy="3210134"/>
          </a:xfrm>
        </p:grpSpPr>
        <p:sp>
          <p:nvSpPr>
            <p:cNvPr id="13" name="TextBox 13"/>
            <p:cNvSpPr txBox="1"/>
            <p:nvPr/>
          </p:nvSpPr>
          <p:spPr>
            <a:xfrm>
              <a:off x="0" y="817719"/>
              <a:ext cx="8344829" cy="2392415"/>
            </a:xfrm>
            <a:prstGeom prst="rect">
              <a:avLst/>
            </a:prstGeom>
          </p:spPr>
          <p:txBody>
            <a:bodyPr lIns="0" tIns="0" rIns="0" bIns="0" rtlCol="0" anchor="t">
              <a:spAutoFit/>
            </a:bodyPr>
            <a:lstStyle/>
            <a:p>
              <a:pPr algn="l">
                <a:lnSpc>
                  <a:spcPts val="3600"/>
                </a:lnSpc>
              </a:pPr>
              <a:r>
                <a:rPr lang="en-US" sz="2400">
                  <a:solidFill>
                    <a:srgbClr val="4B39B5"/>
                  </a:solidFill>
                  <a:latin typeface="Poppins Light"/>
                  <a:ea typeface="Poppins Light"/>
                  <a:cs typeface="Poppins Light"/>
                  <a:sym typeface="Poppins Light"/>
                </a:rPr>
                <a:t>Dataset Consists of all match data like Season, city, team1, team2, toss_winner, winner, win_by_runs, etc</a:t>
              </a:r>
            </a:p>
            <a:p>
              <a:pPr algn="l">
                <a:lnSpc>
                  <a:spcPts val="3600"/>
                </a:lnSpc>
              </a:pPr>
              <a:endParaRPr lang="en-US" sz="2400">
                <a:solidFill>
                  <a:srgbClr val="4B39B5"/>
                </a:solidFill>
                <a:latin typeface="Poppins Light"/>
                <a:ea typeface="Poppins Light"/>
                <a:cs typeface="Poppins Light"/>
                <a:sym typeface="Poppins Light"/>
              </a:endParaRPr>
            </a:p>
          </p:txBody>
        </p:sp>
        <p:sp>
          <p:nvSpPr>
            <p:cNvPr id="14" name="TextBox 14"/>
            <p:cNvSpPr txBox="1"/>
            <p:nvPr/>
          </p:nvSpPr>
          <p:spPr>
            <a:xfrm>
              <a:off x="0" y="-28575"/>
              <a:ext cx="8344829" cy="556048"/>
            </a:xfrm>
            <a:prstGeom prst="rect">
              <a:avLst/>
            </a:prstGeom>
          </p:spPr>
          <p:txBody>
            <a:bodyPr lIns="0" tIns="0" rIns="0" bIns="0" rtlCol="0" anchor="t">
              <a:spAutoFit/>
            </a:bodyPr>
            <a:lstStyle/>
            <a:p>
              <a:pPr algn="l">
                <a:lnSpc>
                  <a:spcPts val="3380"/>
                </a:lnSpc>
              </a:pPr>
              <a:r>
                <a:rPr lang="en-US" sz="2600" b="1">
                  <a:solidFill>
                    <a:srgbClr val="4B39B5"/>
                  </a:solidFill>
                  <a:latin typeface="Poppins Medium Bold"/>
                  <a:ea typeface="Poppins Medium Bold"/>
                  <a:cs typeface="Poppins Medium Bold"/>
                  <a:sym typeface="Poppins Medium Bold"/>
                </a:rPr>
                <a:t>Matches Dataset</a:t>
              </a:r>
            </a:p>
          </p:txBody>
        </p:sp>
      </p:grpSp>
      <p:grpSp>
        <p:nvGrpSpPr>
          <p:cNvPr id="15" name="Group 15"/>
          <p:cNvGrpSpPr/>
          <p:nvPr/>
        </p:nvGrpSpPr>
        <p:grpSpPr>
          <a:xfrm>
            <a:off x="10234574" y="4811295"/>
            <a:ext cx="6258622" cy="2422205"/>
            <a:chOff x="0" y="0"/>
            <a:chExt cx="8344829" cy="3229607"/>
          </a:xfrm>
        </p:grpSpPr>
        <p:sp>
          <p:nvSpPr>
            <p:cNvPr id="16" name="TextBox 16"/>
            <p:cNvSpPr txBox="1"/>
            <p:nvPr/>
          </p:nvSpPr>
          <p:spPr>
            <a:xfrm>
              <a:off x="0" y="837192"/>
              <a:ext cx="8344829" cy="2392415"/>
            </a:xfrm>
            <a:prstGeom prst="rect">
              <a:avLst/>
            </a:prstGeom>
          </p:spPr>
          <p:txBody>
            <a:bodyPr lIns="0" tIns="0" rIns="0" bIns="0" rtlCol="0" anchor="t">
              <a:spAutoFit/>
            </a:bodyPr>
            <a:lstStyle/>
            <a:p>
              <a:pPr marL="0" lvl="0" indent="0" algn="l">
                <a:lnSpc>
                  <a:spcPts val="3600"/>
                </a:lnSpc>
                <a:spcBef>
                  <a:spcPct val="0"/>
                </a:spcBef>
              </a:pPr>
              <a:r>
                <a:rPr lang="en-US" sz="2400">
                  <a:solidFill>
                    <a:srgbClr val="4B39B5"/>
                  </a:solidFill>
                  <a:latin typeface="Poppins Light"/>
                  <a:ea typeface="Poppins Light"/>
                  <a:cs typeface="Poppins Light"/>
                  <a:sym typeface="Poppins Light"/>
                </a:rPr>
                <a:t>Dataset consists of all individual delivery data of all matches like inning, batting_team, bowling_team. over, ball, batsman, non_striker etc.</a:t>
              </a:r>
            </a:p>
          </p:txBody>
        </p:sp>
        <p:sp>
          <p:nvSpPr>
            <p:cNvPr id="17" name="TextBox 17"/>
            <p:cNvSpPr txBox="1"/>
            <p:nvPr/>
          </p:nvSpPr>
          <p:spPr>
            <a:xfrm>
              <a:off x="0" y="-28575"/>
              <a:ext cx="8344829" cy="556048"/>
            </a:xfrm>
            <a:prstGeom prst="rect">
              <a:avLst/>
            </a:prstGeom>
          </p:spPr>
          <p:txBody>
            <a:bodyPr lIns="0" tIns="0" rIns="0" bIns="0" rtlCol="0" anchor="t">
              <a:spAutoFit/>
            </a:bodyPr>
            <a:lstStyle/>
            <a:p>
              <a:pPr marL="0" lvl="0" indent="0" algn="l">
                <a:lnSpc>
                  <a:spcPts val="3380"/>
                </a:lnSpc>
                <a:spcBef>
                  <a:spcPct val="0"/>
                </a:spcBef>
              </a:pPr>
              <a:r>
                <a:rPr lang="en-US" sz="2600" b="1">
                  <a:solidFill>
                    <a:srgbClr val="4B39B5"/>
                  </a:solidFill>
                  <a:latin typeface="Poppins Medium Bold"/>
                  <a:ea typeface="Poppins Medium Bold"/>
                  <a:cs typeface="Poppins Medium Bold"/>
                  <a:sym typeface="Poppins Medium Bold"/>
                </a:rPr>
                <a:t>Deliveries Dataset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242" y="-123092"/>
            <a:ext cx="18406242" cy="10533185"/>
          </a:xfrm>
          <a:prstGeom prst="rect">
            <a:avLst/>
          </a:prstGeom>
          <a:solidFill>
            <a:srgbClr val="FF5C4C"/>
          </a:solidFill>
        </p:spPr>
      </p:sp>
      <p:grpSp>
        <p:nvGrpSpPr>
          <p:cNvPr id="3" name="Group 3"/>
          <p:cNvGrpSpPr/>
          <p:nvPr/>
        </p:nvGrpSpPr>
        <p:grpSpPr>
          <a:xfrm>
            <a:off x="681253" y="1617720"/>
            <a:ext cx="8109486" cy="8109486"/>
            <a:chOff x="0" y="0"/>
            <a:chExt cx="10812648" cy="10812648"/>
          </a:xfrm>
        </p:grpSpPr>
        <p:grpSp>
          <p:nvGrpSpPr>
            <p:cNvPr id="4" name="Group 4"/>
            <p:cNvGrpSpPr/>
            <p:nvPr/>
          </p:nvGrpSpPr>
          <p:grpSpPr>
            <a:xfrm>
              <a:off x="0" y="0"/>
              <a:ext cx="10812648" cy="108126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879080" y="860638"/>
              <a:ext cx="9054488" cy="905448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8" name="Freeform 8"/>
          <p:cNvSpPr/>
          <p:nvPr/>
        </p:nvSpPr>
        <p:spPr>
          <a:xfrm rot="-2575092">
            <a:off x="-2018355" y="9245672"/>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8008228">
            <a:off x="-510915" y="6190344"/>
            <a:ext cx="1430002" cy="2860004"/>
          </a:xfrm>
          <a:custGeom>
            <a:avLst/>
            <a:gdLst/>
            <a:ahLst/>
            <a:cxnLst/>
            <a:rect l="l" t="t" r="r" b="b"/>
            <a:pathLst>
              <a:path w="1430002" h="2860004">
                <a:moveTo>
                  <a:pt x="0" y="0"/>
                </a:moveTo>
                <a:lnTo>
                  <a:pt x="1430002" y="0"/>
                </a:lnTo>
                <a:lnTo>
                  <a:pt x="1430002" y="2860005"/>
                </a:lnTo>
                <a:lnTo>
                  <a:pt x="0" y="2860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575092">
            <a:off x="14559692" y="4072163"/>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3651288">
            <a:off x="17572999" y="-401302"/>
            <a:ext cx="1430002" cy="2860004"/>
          </a:xfrm>
          <a:custGeom>
            <a:avLst/>
            <a:gdLst/>
            <a:ahLst/>
            <a:cxnLst/>
            <a:rect l="l" t="t" r="r" b="b"/>
            <a:pathLst>
              <a:path w="1430002" h="2860004">
                <a:moveTo>
                  <a:pt x="0" y="0"/>
                </a:moveTo>
                <a:lnTo>
                  <a:pt x="1430002" y="0"/>
                </a:lnTo>
                <a:lnTo>
                  <a:pt x="1430002" y="2860004"/>
                </a:lnTo>
                <a:lnTo>
                  <a:pt x="0" y="2860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39438" y="2110582"/>
            <a:ext cx="17809125" cy="4007053"/>
          </a:xfrm>
          <a:custGeom>
            <a:avLst/>
            <a:gdLst/>
            <a:ahLst/>
            <a:cxnLst/>
            <a:rect l="l" t="t" r="r" b="b"/>
            <a:pathLst>
              <a:path w="17809125" h="4007053">
                <a:moveTo>
                  <a:pt x="0" y="0"/>
                </a:moveTo>
                <a:lnTo>
                  <a:pt x="17809124" y="0"/>
                </a:lnTo>
                <a:lnTo>
                  <a:pt x="17809124" y="4007053"/>
                </a:lnTo>
                <a:lnTo>
                  <a:pt x="0" y="4007053"/>
                </a:lnTo>
                <a:lnTo>
                  <a:pt x="0" y="0"/>
                </a:lnTo>
                <a:close/>
              </a:path>
            </a:pathLst>
          </a:custGeom>
          <a:blipFill>
            <a:blip r:embed="rId6"/>
            <a:stretch>
              <a:fillRect/>
            </a:stretch>
          </a:blipFill>
        </p:spPr>
      </p:sp>
      <p:sp>
        <p:nvSpPr>
          <p:cNvPr id="13" name="TextBox 13"/>
          <p:cNvSpPr txBox="1"/>
          <p:nvPr/>
        </p:nvSpPr>
        <p:spPr>
          <a:xfrm>
            <a:off x="681253" y="623912"/>
            <a:ext cx="9266302" cy="752425"/>
          </a:xfrm>
          <a:prstGeom prst="rect">
            <a:avLst/>
          </a:prstGeom>
        </p:spPr>
        <p:txBody>
          <a:bodyPr lIns="0" tIns="0" rIns="0" bIns="0" rtlCol="0" anchor="t">
            <a:spAutoFit/>
          </a:bodyPr>
          <a:lstStyle/>
          <a:p>
            <a:pPr marL="0" lvl="0" indent="0" algn="ctr">
              <a:lnSpc>
                <a:spcPts val="5519"/>
              </a:lnSpc>
              <a:spcBef>
                <a:spcPct val="0"/>
              </a:spcBef>
            </a:pPr>
            <a:r>
              <a:rPr lang="en-US" sz="4599" i="1">
                <a:solidFill>
                  <a:srgbClr val="FFFFFF"/>
                </a:solidFill>
                <a:latin typeface="Horizon"/>
                <a:ea typeface="Horizon"/>
                <a:cs typeface="Horizon"/>
                <a:sym typeface="Horizon"/>
              </a:rPr>
              <a:t>Matches Dataset</a:t>
            </a:r>
          </a:p>
        </p:txBody>
      </p:sp>
      <p:sp>
        <p:nvSpPr>
          <p:cNvPr id="14" name="TextBox 14"/>
          <p:cNvSpPr txBox="1"/>
          <p:nvPr/>
        </p:nvSpPr>
        <p:spPr>
          <a:xfrm>
            <a:off x="6525385" y="7733229"/>
            <a:ext cx="4299496" cy="488817"/>
          </a:xfrm>
          <a:prstGeom prst="rect">
            <a:avLst/>
          </a:prstGeom>
        </p:spPr>
        <p:txBody>
          <a:bodyPr lIns="0" tIns="0" rIns="0" bIns="0" rtlCol="0" anchor="t">
            <a:spAutoFit/>
          </a:bodyPr>
          <a:lstStyle/>
          <a:p>
            <a:pPr algn="ctr">
              <a:lnSpc>
                <a:spcPts val="4032"/>
              </a:lnSpc>
            </a:pPr>
            <a:r>
              <a:rPr lang="en-US" sz="2880" b="1">
                <a:solidFill>
                  <a:srgbClr val="000000"/>
                </a:solidFill>
                <a:latin typeface="Canva Sans Bold"/>
                <a:ea typeface="Canva Sans Bold"/>
                <a:cs typeface="Canva Sans Bold"/>
                <a:sym typeface="Canva Sans Bold"/>
              </a:rPr>
              <a:t>Refer the Code: </a:t>
            </a:r>
            <a:r>
              <a:rPr lang="en-US" sz="2880" b="1" u="sng">
                <a:solidFill>
                  <a:srgbClr val="000000"/>
                </a:solidFill>
                <a:latin typeface="Canva Sans Bold"/>
                <a:ea typeface="Canva Sans Bold"/>
                <a:cs typeface="Canva Sans Bold"/>
                <a:sym typeface="Canva Sans Bold"/>
                <a:hlinkClick r:id="rId7" tooltip="https://colab.research.google.com/drive/1FqI6cvSH3jr1d3d1eVG0gPsQDJBmY2jB#scrollTo=01bjtDwDvxlt"/>
              </a:rPr>
              <a:t>Dataset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242" y="-123092"/>
            <a:ext cx="18406242" cy="10533185"/>
          </a:xfrm>
          <a:prstGeom prst="rect">
            <a:avLst/>
          </a:prstGeom>
          <a:solidFill>
            <a:srgbClr val="FF5C4C"/>
          </a:solidFill>
        </p:spPr>
      </p:sp>
      <p:grpSp>
        <p:nvGrpSpPr>
          <p:cNvPr id="3" name="Group 3"/>
          <p:cNvGrpSpPr/>
          <p:nvPr/>
        </p:nvGrpSpPr>
        <p:grpSpPr>
          <a:xfrm>
            <a:off x="681253" y="1617720"/>
            <a:ext cx="8109486" cy="8109486"/>
            <a:chOff x="0" y="0"/>
            <a:chExt cx="10812648" cy="10812648"/>
          </a:xfrm>
        </p:grpSpPr>
        <p:grpSp>
          <p:nvGrpSpPr>
            <p:cNvPr id="4" name="Group 4"/>
            <p:cNvGrpSpPr/>
            <p:nvPr/>
          </p:nvGrpSpPr>
          <p:grpSpPr>
            <a:xfrm>
              <a:off x="0" y="0"/>
              <a:ext cx="10812648" cy="108126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879080" y="860638"/>
              <a:ext cx="9054488" cy="905448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8" name="Freeform 8"/>
          <p:cNvSpPr/>
          <p:nvPr/>
        </p:nvSpPr>
        <p:spPr>
          <a:xfrm rot="-2575092">
            <a:off x="-2018355" y="9245672"/>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8008228">
            <a:off x="-510915" y="6190344"/>
            <a:ext cx="1430002" cy="2860004"/>
          </a:xfrm>
          <a:custGeom>
            <a:avLst/>
            <a:gdLst/>
            <a:ahLst/>
            <a:cxnLst/>
            <a:rect l="l" t="t" r="r" b="b"/>
            <a:pathLst>
              <a:path w="1430002" h="2860004">
                <a:moveTo>
                  <a:pt x="0" y="0"/>
                </a:moveTo>
                <a:lnTo>
                  <a:pt x="1430002" y="0"/>
                </a:lnTo>
                <a:lnTo>
                  <a:pt x="1430002" y="2860005"/>
                </a:lnTo>
                <a:lnTo>
                  <a:pt x="0" y="2860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575092">
            <a:off x="14559692" y="4072163"/>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3651288">
            <a:off x="17572999" y="-401302"/>
            <a:ext cx="1430002" cy="2860004"/>
          </a:xfrm>
          <a:custGeom>
            <a:avLst/>
            <a:gdLst/>
            <a:ahLst/>
            <a:cxnLst/>
            <a:rect l="l" t="t" r="r" b="b"/>
            <a:pathLst>
              <a:path w="1430002" h="2860004">
                <a:moveTo>
                  <a:pt x="0" y="0"/>
                </a:moveTo>
                <a:lnTo>
                  <a:pt x="1430002" y="0"/>
                </a:lnTo>
                <a:lnTo>
                  <a:pt x="1430002" y="2860004"/>
                </a:lnTo>
                <a:lnTo>
                  <a:pt x="0" y="2860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470674" y="1794633"/>
            <a:ext cx="17325499" cy="6689568"/>
          </a:xfrm>
          <a:custGeom>
            <a:avLst/>
            <a:gdLst/>
            <a:ahLst/>
            <a:cxnLst/>
            <a:rect l="l" t="t" r="r" b="b"/>
            <a:pathLst>
              <a:path w="17325499" h="6689568">
                <a:moveTo>
                  <a:pt x="0" y="0"/>
                </a:moveTo>
                <a:lnTo>
                  <a:pt x="17325500" y="0"/>
                </a:lnTo>
                <a:lnTo>
                  <a:pt x="17325500" y="6689567"/>
                </a:lnTo>
                <a:lnTo>
                  <a:pt x="0" y="6689567"/>
                </a:lnTo>
                <a:lnTo>
                  <a:pt x="0" y="0"/>
                </a:lnTo>
                <a:close/>
              </a:path>
            </a:pathLst>
          </a:custGeom>
          <a:blipFill>
            <a:blip r:embed="rId6"/>
            <a:stretch>
              <a:fillRect/>
            </a:stretch>
          </a:blipFill>
        </p:spPr>
      </p:sp>
      <p:sp>
        <p:nvSpPr>
          <p:cNvPr id="13" name="TextBox 13"/>
          <p:cNvSpPr txBox="1"/>
          <p:nvPr/>
        </p:nvSpPr>
        <p:spPr>
          <a:xfrm>
            <a:off x="681253" y="623912"/>
            <a:ext cx="10419162" cy="752425"/>
          </a:xfrm>
          <a:prstGeom prst="rect">
            <a:avLst/>
          </a:prstGeom>
        </p:spPr>
        <p:txBody>
          <a:bodyPr lIns="0" tIns="0" rIns="0" bIns="0" rtlCol="0" anchor="t">
            <a:spAutoFit/>
          </a:bodyPr>
          <a:lstStyle/>
          <a:p>
            <a:pPr marL="0" lvl="0" indent="0" algn="ctr">
              <a:lnSpc>
                <a:spcPts val="5519"/>
              </a:lnSpc>
              <a:spcBef>
                <a:spcPct val="0"/>
              </a:spcBef>
            </a:pPr>
            <a:r>
              <a:rPr lang="en-US" sz="4599" i="1">
                <a:solidFill>
                  <a:srgbClr val="FFFFFF"/>
                </a:solidFill>
                <a:latin typeface="Horizon"/>
                <a:ea typeface="Horizon"/>
                <a:cs typeface="Horizon"/>
                <a:sym typeface="Horizon"/>
              </a:rPr>
              <a:t>Deliveries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242" y="-123092"/>
            <a:ext cx="18406242" cy="10533185"/>
          </a:xfrm>
          <a:prstGeom prst="rect">
            <a:avLst/>
          </a:prstGeom>
          <a:solidFill>
            <a:srgbClr val="FF5C4C"/>
          </a:solidFill>
        </p:spPr>
      </p:sp>
      <p:grpSp>
        <p:nvGrpSpPr>
          <p:cNvPr id="3" name="Group 3"/>
          <p:cNvGrpSpPr/>
          <p:nvPr/>
        </p:nvGrpSpPr>
        <p:grpSpPr>
          <a:xfrm>
            <a:off x="681253" y="1617720"/>
            <a:ext cx="8109486" cy="8109486"/>
            <a:chOff x="0" y="0"/>
            <a:chExt cx="10812648" cy="10812648"/>
          </a:xfrm>
        </p:grpSpPr>
        <p:grpSp>
          <p:nvGrpSpPr>
            <p:cNvPr id="4" name="Group 4"/>
            <p:cNvGrpSpPr/>
            <p:nvPr/>
          </p:nvGrpSpPr>
          <p:grpSpPr>
            <a:xfrm>
              <a:off x="0" y="0"/>
              <a:ext cx="10812648" cy="108126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879080" y="860638"/>
              <a:ext cx="9054488" cy="905448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8" name="Freeform 8"/>
          <p:cNvSpPr/>
          <p:nvPr/>
        </p:nvSpPr>
        <p:spPr>
          <a:xfrm rot="-2575092">
            <a:off x="-2018355" y="9245672"/>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8008228">
            <a:off x="-510915" y="6190344"/>
            <a:ext cx="1430002" cy="2860004"/>
          </a:xfrm>
          <a:custGeom>
            <a:avLst/>
            <a:gdLst/>
            <a:ahLst/>
            <a:cxnLst/>
            <a:rect l="l" t="t" r="r" b="b"/>
            <a:pathLst>
              <a:path w="1430002" h="2860004">
                <a:moveTo>
                  <a:pt x="0" y="0"/>
                </a:moveTo>
                <a:lnTo>
                  <a:pt x="1430002" y="0"/>
                </a:lnTo>
                <a:lnTo>
                  <a:pt x="1430002" y="2860005"/>
                </a:lnTo>
                <a:lnTo>
                  <a:pt x="0" y="2860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575092">
            <a:off x="14559692" y="4072163"/>
            <a:ext cx="5399216" cy="864967"/>
          </a:xfrm>
          <a:custGeom>
            <a:avLst/>
            <a:gdLst/>
            <a:ahLst/>
            <a:cxnLst/>
            <a:rect l="l" t="t" r="r" b="b"/>
            <a:pathLst>
              <a:path w="5399216" h="864967">
                <a:moveTo>
                  <a:pt x="0" y="0"/>
                </a:moveTo>
                <a:lnTo>
                  <a:pt x="5399216" y="0"/>
                </a:lnTo>
                <a:lnTo>
                  <a:pt x="5399216" y="864967"/>
                </a:lnTo>
                <a:lnTo>
                  <a:pt x="0" y="864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028700" y="2481628"/>
            <a:ext cx="15983944" cy="2661872"/>
          </a:xfrm>
          <a:custGeom>
            <a:avLst/>
            <a:gdLst/>
            <a:ahLst/>
            <a:cxnLst/>
            <a:rect l="l" t="t" r="r" b="b"/>
            <a:pathLst>
              <a:path w="15983944" h="2661872">
                <a:moveTo>
                  <a:pt x="0" y="0"/>
                </a:moveTo>
                <a:lnTo>
                  <a:pt x="15983944" y="0"/>
                </a:lnTo>
                <a:lnTo>
                  <a:pt x="15983944" y="2661872"/>
                </a:lnTo>
                <a:lnTo>
                  <a:pt x="0" y="2661872"/>
                </a:lnTo>
                <a:lnTo>
                  <a:pt x="0" y="0"/>
                </a:lnTo>
                <a:close/>
              </a:path>
            </a:pathLst>
          </a:custGeom>
          <a:blipFill>
            <a:blip r:embed="rId6"/>
            <a:stretch>
              <a:fillRect t="-15986" b="-15986"/>
            </a:stretch>
          </a:blipFill>
        </p:spPr>
      </p:sp>
      <p:sp>
        <p:nvSpPr>
          <p:cNvPr id="12" name="TextBox 12"/>
          <p:cNvSpPr txBox="1"/>
          <p:nvPr/>
        </p:nvSpPr>
        <p:spPr>
          <a:xfrm>
            <a:off x="681253" y="623912"/>
            <a:ext cx="9266302" cy="752425"/>
          </a:xfrm>
          <a:prstGeom prst="rect">
            <a:avLst/>
          </a:prstGeom>
        </p:spPr>
        <p:txBody>
          <a:bodyPr lIns="0" tIns="0" rIns="0" bIns="0" rtlCol="0" anchor="t">
            <a:spAutoFit/>
          </a:bodyPr>
          <a:lstStyle/>
          <a:p>
            <a:pPr marL="0" lvl="0" indent="0" algn="ctr">
              <a:lnSpc>
                <a:spcPts val="5519"/>
              </a:lnSpc>
              <a:spcBef>
                <a:spcPct val="0"/>
              </a:spcBef>
            </a:pPr>
            <a:r>
              <a:rPr lang="en-US" sz="4599" i="1">
                <a:solidFill>
                  <a:srgbClr val="FFFFFF"/>
                </a:solidFill>
                <a:latin typeface="Horizon"/>
                <a:ea typeface="Horizon"/>
                <a:cs typeface="Horizon"/>
                <a:sym typeface="Horizon"/>
              </a:rPr>
              <a:t>Final Dataframe</a:t>
            </a:r>
          </a:p>
        </p:txBody>
      </p:sp>
      <p:sp>
        <p:nvSpPr>
          <p:cNvPr id="13" name="Freeform 13"/>
          <p:cNvSpPr/>
          <p:nvPr/>
        </p:nvSpPr>
        <p:spPr>
          <a:xfrm rot="3651288">
            <a:off x="17572999" y="-401302"/>
            <a:ext cx="1430002" cy="2860004"/>
          </a:xfrm>
          <a:custGeom>
            <a:avLst/>
            <a:gdLst/>
            <a:ahLst/>
            <a:cxnLst/>
            <a:rect l="l" t="t" r="r" b="b"/>
            <a:pathLst>
              <a:path w="1430002" h="2860004">
                <a:moveTo>
                  <a:pt x="0" y="0"/>
                </a:moveTo>
                <a:lnTo>
                  <a:pt x="1430002" y="0"/>
                </a:lnTo>
                <a:lnTo>
                  <a:pt x="1430002" y="2860004"/>
                </a:lnTo>
                <a:lnTo>
                  <a:pt x="0" y="2860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613748" y="964353"/>
            <a:ext cx="8566686" cy="8566686"/>
            <a:chOff x="0" y="0"/>
            <a:chExt cx="11422248" cy="11422248"/>
          </a:xfrm>
        </p:grpSpPr>
        <p:grpSp>
          <p:nvGrpSpPr>
            <p:cNvPr id="4" name="Group 4"/>
            <p:cNvGrpSpPr/>
            <p:nvPr/>
          </p:nvGrpSpPr>
          <p:grpSpPr>
            <a:xfrm>
              <a:off x="0" y="0"/>
              <a:ext cx="11422248" cy="114222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nvGrpSpPr>
            <p:cNvPr id="6" name="Group 6"/>
            <p:cNvGrpSpPr/>
            <p:nvPr/>
          </p:nvGrpSpPr>
          <p:grpSpPr>
            <a:xfrm>
              <a:off x="928641" y="909160"/>
              <a:ext cx="9564966" cy="956496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sp>
        </p:grpSp>
      </p:grpSp>
      <p:sp>
        <p:nvSpPr>
          <p:cNvPr id="8" name="Freeform 8"/>
          <p:cNvSpPr/>
          <p:nvPr/>
        </p:nvSpPr>
        <p:spPr>
          <a:xfrm rot="-5400000">
            <a:off x="-944783" y="1028700"/>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89704" y="2453568"/>
            <a:ext cx="4148921" cy="4082605"/>
            <a:chOff x="0" y="0"/>
            <a:chExt cx="5531895" cy="5443474"/>
          </a:xfrm>
        </p:grpSpPr>
        <p:sp>
          <p:nvSpPr>
            <p:cNvPr id="10" name="Freeform 10"/>
            <p:cNvSpPr/>
            <p:nvPr/>
          </p:nvSpPr>
          <p:spPr>
            <a:xfrm rot="8165178">
              <a:off x="932" y="1605676"/>
              <a:ext cx="5530031" cy="2232122"/>
            </a:xfrm>
            <a:custGeom>
              <a:avLst/>
              <a:gdLst/>
              <a:ahLst/>
              <a:cxnLst/>
              <a:rect l="l" t="t" r="r" b="b"/>
              <a:pathLst>
                <a:path w="5530031" h="2232122">
                  <a:moveTo>
                    <a:pt x="0" y="0"/>
                  </a:moveTo>
                  <a:lnTo>
                    <a:pt x="5530031" y="0"/>
                  </a:lnTo>
                  <a:lnTo>
                    <a:pt x="5530031" y="2232122"/>
                  </a:lnTo>
                  <a:lnTo>
                    <a:pt x="0" y="2232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634821">
              <a:off x="2457691" y="615233"/>
              <a:ext cx="2224034" cy="1116061"/>
            </a:xfrm>
            <a:custGeom>
              <a:avLst/>
              <a:gdLst/>
              <a:ahLst/>
              <a:cxnLst/>
              <a:rect l="l" t="t" r="r" b="b"/>
              <a:pathLst>
                <a:path w="2224034" h="1116061">
                  <a:moveTo>
                    <a:pt x="0" y="0"/>
                  </a:moveTo>
                  <a:lnTo>
                    <a:pt x="2224034" y="0"/>
                  </a:lnTo>
                  <a:lnTo>
                    <a:pt x="2224034" y="1116061"/>
                  </a:lnTo>
                  <a:lnTo>
                    <a:pt x="0" y="11160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634821" flipH="1" flipV="1">
              <a:off x="3231762" y="1419227"/>
              <a:ext cx="2224034" cy="1116061"/>
            </a:xfrm>
            <a:custGeom>
              <a:avLst/>
              <a:gdLst/>
              <a:ahLst/>
              <a:cxnLst/>
              <a:rect l="l" t="t" r="r" b="b"/>
              <a:pathLst>
                <a:path w="2224034" h="1116061">
                  <a:moveTo>
                    <a:pt x="2224034" y="1116061"/>
                  </a:moveTo>
                  <a:lnTo>
                    <a:pt x="0" y="1116061"/>
                  </a:lnTo>
                  <a:lnTo>
                    <a:pt x="0" y="0"/>
                  </a:lnTo>
                  <a:lnTo>
                    <a:pt x="2224034" y="0"/>
                  </a:lnTo>
                  <a:lnTo>
                    <a:pt x="2224034" y="1116061"/>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3" name="Freeform 13"/>
          <p:cNvSpPr/>
          <p:nvPr/>
        </p:nvSpPr>
        <p:spPr>
          <a:xfrm rot="-2575092">
            <a:off x="-1519177" y="5868572"/>
            <a:ext cx="5399216" cy="864967"/>
          </a:xfrm>
          <a:custGeom>
            <a:avLst/>
            <a:gdLst/>
            <a:ahLst/>
            <a:cxnLst/>
            <a:rect l="l" t="t" r="r" b="b"/>
            <a:pathLst>
              <a:path w="5399216" h="864967">
                <a:moveTo>
                  <a:pt x="0" y="0"/>
                </a:moveTo>
                <a:lnTo>
                  <a:pt x="5399217" y="0"/>
                </a:lnTo>
                <a:lnTo>
                  <a:pt x="5399217" y="864967"/>
                </a:lnTo>
                <a:lnTo>
                  <a:pt x="0" y="864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5400000">
            <a:off x="12571779" y="8789007"/>
            <a:ext cx="3650073" cy="3650073"/>
          </a:xfrm>
          <a:custGeom>
            <a:avLst/>
            <a:gdLst/>
            <a:ahLst/>
            <a:cxnLst/>
            <a:rect l="l" t="t" r="r" b="b"/>
            <a:pathLst>
              <a:path w="3650073" h="3650073">
                <a:moveTo>
                  <a:pt x="0" y="0"/>
                </a:moveTo>
                <a:lnTo>
                  <a:pt x="3650073" y="0"/>
                </a:lnTo>
                <a:lnTo>
                  <a:pt x="3650073" y="3650073"/>
                </a:lnTo>
                <a:lnTo>
                  <a:pt x="0" y="3650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2575092">
            <a:off x="8047134" y="10511550"/>
            <a:ext cx="5399216" cy="864967"/>
          </a:xfrm>
          <a:custGeom>
            <a:avLst/>
            <a:gdLst/>
            <a:ahLst/>
            <a:cxnLst/>
            <a:rect l="l" t="t" r="r" b="b"/>
            <a:pathLst>
              <a:path w="5399216" h="864967">
                <a:moveTo>
                  <a:pt x="0" y="0"/>
                </a:moveTo>
                <a:lnTo>
                  <a:pt x="5399217" y="0"/>
                </a:lnTo>
                <a:lnTo>
                  <a:pt x="5399217" y="864968"/>
                </a:lnTo>
                <a:lnTo>
                  <a:pt x="0" y="8649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3084756" y="1315496"/>
            <a:ext cx="11083322" cy="640252"/>
          </a:xfrm>
          <a:prstGeom prst="rect">
            <a:avLst/>
          </a:prstGeom>
        </p:spPr>
        <p:txBody>
          <a:bodyPr lIns="0" tIns="0" rIns="0" bIns="0" rtlCol="0" anchor="t">
            <a:spAutoFit/>
          </a:bodyPr>
          <a:lstStyle/>
          <a:p>
            <a:pPr marL="0" lvl="0" indent="0" algn="ctr">
              <a:lnSpc>
                <a:spcPts val="5280"/>
              </a:lnSpc>
              <a:spcBef>
                <a:spcPct val="0"/>
              </a:spcBef>
            </a:pPr>
            <a:r>
              <a:rPr lang="en-US" sz="4061" u="sng">
                <a:solidFill>
                  <a:srgbClr val="FFFFFF"/>
                </a:solidFill>
                <a:latin typeface="Poppins Medium"/>
                <a:ea typeface="Poppins Medium"/>
                <a:cs typeface="Poppins Medium"/>
                <a:sym typeface="Poppins Medium"/>
              </a:rPr>
              <a:t>DATA CLEANING AND PROCESSING </a:t>
            </a:r>
          </a:p>
        </p:txBody>
      </p:sp>
      <p:sp>
        <p:nvSpPr>
          <p:cNvPr id="17" name="TextBox 17"/>
          <p:cNvSpPr txBox="1"/>
          <p:nvPr/>
        </p:nvSpPr>
        <p:spPr>
          <a:xfrm>
            <a:off x="3409591" y="8918885"/>
            <a:ext cx="7524469" cy="604339"/>
          </a:xfrm>
          <a:prstGeom prst="rect">
            <a:avLst/>
          </a:prstGeom>
        </p:spPr>
        <p:txBody>
          <a:bodyPr lIns="0" tIns="0" rIns="0" bIns="0" rtlCol="0" anchor="t">
            <a:spAutoFit/>
          </a:bodyPr>
          <a:lstStyle/>
          <a:p>
            <a:pPr algn="ctr">
              <a:lnSpc>
                <a:spcPts val="5014"/>
              </a:lnSpc>
            </a:pPr>
            <a:r>
              <a:rPr lang="en-US" sz="3582" b="1">
                <a:solidFill>
                  <a:srgbClr val="FFFFFF"/>
                </a:solidFill>
                <a:latin typeface="Canva Sans Bold"/>
                <a:ea typeface="Canva Sans Bold"/>
                <a:cs typeface="Canva Sans Bold"/>
                <a:sym typeface="Canva Sans Bold"/>
              </a:rPr>
              <a:t>Code Reference: </a:t>
            </a:r>
            <a:r>
              <a:rPr lang="en-US" sz="3582" b="1" u="sng">
                <a:solidFill>
                  <a:srgbClr val="FFFFFF"/>
                </a:solidFill>
                <a:latin typeface="Canva Sans Bold"/>
                <a:ea typeface="Canva Sans Bold"/>
                <a:cs typeface="Canva Sans Bold"/>
                <a:sym typeface="Canva Sans Bold"/>
                <a:hlinkClick r:id="rId11" tooltip="https://colab.research.google.com/drive/1FqI6cvSH3jr1d3d1eVG0gPsQDJBmY2jB#scrollTo=hyB-PJwmwr5X"/>
              </a:rPr>
              <a:t>Cleaning</a:t>
            </a:r>
            <a:r>
              <a:rPr lang="en-US" sz="3582" b="1">
                <a:solidFill>
                  <a:srgbClr val="FFFFFF"/>
                </a:solidFill>
                <a:latin typeface="Canva Sans Bold"/>
                <a:ea typeface="Canva Sans Bold"/>
                <a:cs typeface="Canva Sans Bold"/>
                <a:sym typeface="Canva Sans Bold"/>
              </a:rPr>
              <a:t> </a:t>
            </a:r>
          </a:p>
        </p:txBody>
      </p:sp>
      <p:pic>
        <p:nvPicPr>
          <p:cNvPr id="18" name="Picture 18"/>
          <p:cNvPicPr>
            <a:picLocks noChangeAspect="1"/>
          </p:cNvPicPr>
          <p:nvPr/>
        </p:nvPicPr>
        <p:blipFill>
          <a:blip r:embed="rId12"/>
          <a:stretch>
            <a:fillRect/>
          </a:stretch>
        </p:blipFill>
        <p:spPr>
          <a:xfrm>
            <a:off x="10641432" y="1827671"/>
            <a:ext cx="7510769" cy="7474187"/>
          </a:xfrm>
          <a:prstGeom prst="rect">
            <a:avLst/>
          </a:prstGeom>
        </p:spPr>
      </p:pic>
      <p:sp>
        <p:nvSpPr>
          <p:cNvPr id="19" name="TextBox 19"/>
          <p:cNvSpPr txBox="1"/>
          <p:nvPr/>
        </p:nvSpPr>
        <p:spPr>
          <a:xfrm>
            <a:off x="3766941" y="2346801"/>
            <a:ext cx="6809768" cy="6099995"/>
          </a:xfrm>
          <a:prstGeom prst="rect">
            <a:avLst/>
          </a:prstGeom>
        </p:spPr>
        <p:txBody>
          <a:bodyPr lIns="0" tIns="0" rIns="0" bIns="0" rtlCol="0" anchor="t">
            <a:spAutoFit/>
          </a:bodyPr>
          <a:lstStyle/>
          <a:p>
            <a:pPr marL="473629" lvl="1" indent="-236814" algn="l">
              <a:lnSpc>
                <a:spcPts val="3071"/>
              </a:lnSpc>
              <a:buFont typeface="Arial"/>
              <a:buChar char="•"/>
            </a:pPr>
            <a:r>
              <a:rPr lang="en-US" sz="2193">
                <a:solidFill>
                  <a:srgbClr val="FFFFFF"/>
                </a:solidFill>
                <a:latin typeface="Canva Sans"/>
                <a:ea typeface="Canva Sans"/>
                <a:cs typeface="Canva Sans"/>
                <a:sym typeface="Canva Sans"/>
              </a:rPr>
              <a:t>It first calculates the total runs scored in each inning of every match and plots histograms for the distribution of total runs scored in the first and second innings separately. Then, it adds the total runs scored in each match to the matches dataframe.</a:t>
            </a:r>
          </a:p>
          <a:p>
            <a:pPr marL="473629" lvl="1" indent="-236814" algn="l">
              <a:lnSpc>
                <a:spcPts val="3071"/>
              </a:lnSpc>
              <a:buFont typeface="Arial"/>
              <a:buChar char="•"/>
            </a:pPr>
            <a:r>
              <a:rPr lang="en-US" sz="2193">
                <a:solidFill>
                  <a:srgbClr val="FFFFFF"/>
                </a:solidFill>
                <a:latin typeface="Canva Sans"/>
                <a:ea typeface="Canva Sans"/>
                <a:cs typeface="Canva Sans"/>
                <a:sym typeface="Canva Sans"/>
              </a:rPr>
              <a:t>Next, it prepares the match dataframe by replacing outdated team names with current ones and filtering out matches involving only the main IPL teams. It further filters out matches where the Duckworth-Lewis method was applied.</a:t>
            </a:r>
          </a:p>
          <a:p>
            <a:pPr marL="473629" lvl="1" indent="-236814" algn="l">
              <a:lnSpc>
                <a:spcPts val="3071"/>
              </a:lnSpc>
              <a:buFont typeface="Arial"/>
              <a:buChar char="•"/>
            </a:pPr>
            <a:r>
              <a:rPr lang="en-US" sz="2193">
                <a:solidFill>
                  <a:srgbClr val="FFFFFF"/>
                </a:solidFill>
                <a:latin typeface="Canva Sans"/>
                <a:ea typeface="Canva Sans"/>
                <a:cs typeface="Canva Sans"/>
                <a:sym typeface="Canva Sans"/>
              </a:rPr>
              <a:t>Finally, it merges the matches and deliveries dataframes on the match ID, resulting in a dataframe containing details of each delivery in the second inning of every match.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528</Words>
  <Application>Microsoft Office PowerPoint</Application>
  <PresentationFormat>Custom</PresentationFormat>
  <Paragraphs>55</Paragraphs>
  <Slides>27</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Canva Sans Bold</vt:lpstr>
      <vt:lpstr>Canva Sans</vt:lpstr>
      <vt:lpstr>Poppins Medium Bold</vt:lpstr>
      <vt:lpstr>Arial</vt:lpstr>
      <vt:lpstr>Poppins Light</vt:lpstr>
      <vt:lpstr>Horizon</vt:lpstr>
      <vt:lpstr>Calibri</vt:lpstr>
      <vt:lpstr>Poppins Light Bold</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Purple Geometric Gradient Sports Keynote Presentation</dc:title>
  <dc:creator>Avani</dc:creator>
  <cp:lastModifiedBy>Avani Rao</cp:lastModifiedBy>
  <cp:revision>2</cp:revision>
  <dcterms:created xsi:type="dcterms:W3CDTF">2006-08-16T00:00:00Z</dcterms:created>
  <dcterms:modified xsi:type="dcterms:W3CDTF">2025-03-08T07:46:05Z</dcterms:modified>
  <dc:identifier>DAGD0yaLgh4</dc:identifier>
</cp:coreProperties>
</file>